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88" r:id="rId4"/>
    <p:sldId id="289" r:id="rId5"/>
    <p:sldId id="292" r:id="rId6"/>
    <p:sldId id="290" r:id="rId7"/>
    <p:sldId id="291" r:id="rId8"/>
    <p:sldId id="294" r:id="rId9"/>
    <p:sldId id="295" r:id="rId10"/>
    <p:sldId id="296" r:id="rId11"/>
    <p:sldId id="293" r:id="rId12"/>
    <p:sldId id="279" r:id="rId13"/>
    <p:sldId id="280" r:id="rId14"/>
    <p:sldId id="281" r:id="rId15"/>
    <p:sldId id="282" r:id="rId16"/>
    <p:sldId id="283" r:id="rId17"/>
    <p:sldId id="284" r:id="rId18"/>
    <p:sldId id="285" r:id="rId19"/>
    <p:sldId id="286" r:id="rId20"/>
    <p:sldId id="287" r:id="rId21"/>
    <p:sldId id="278" r:id="rId22"/>
  </p:sldIdLst>
  <p:sldSz cx="12192000" cy="6858000"/>
  <p:notesSz cx="6881813"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83B"/>
    <a:srgbClr val="A30042"/>
    <a:srgbClr val="FF9933"/>
    <a:srgbClr val="FF3300"/>
    <a:srgbClr val="FFBEBD"/>
    <a:srgbClr val="FFFF99"/>
    <a:srgbClr val="EFF3EA"/>
    <a:srgbClr val="DEE7D1"/>
    <a:srgbClr val="FF928F"/>
    <a:srgbClr val="C5F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9884" autoAdjust="0"/>
  </p:normalViewPr>
  <p:slideViewPr>
    <p:cSldViewPr snapToGrid="0">
      <p:cViewPr varScale="1">
        <p:scale>
          <a:sx n="111" d="100"/>
          <a:sy n="111" d="100"/>
        </p:scale>
        <p:origin x="108" y="258"/>
      </p:cViewPr>
      <p:guideLst>
        <p:guide orient="horz" pos="2160"/>
        <p:guide pos="3840"/>
      </p:guideLst>
    </p:cSldViewPr>
  </p:slideViewPr>
  <p:notesTextViewPr>
    <p:cViewPr>
      <p:scale>
        <a:sx n="1" d="1"/>
        <a:sy n="1" d="1"/>
      </p:scale>
      <p:origin x="0" y="0"/>
    </p:cViewPr>
  </p:notesTextViewPr>
  <p:sorterViewPr>
    <p:cViewPr>
      <p:scale>
        <a:sx n="110" d="100"/>
        <a:sy n="110" d="100"/>
      </p:scale>
      <p:origin x="0" y="-10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44" tIns="46222" rIns="92444" bIns="46222" rtlCol="0"/>
          <a:lstStyle>
            <a:lvl1pPr algn="r">
              <a:defRPr sz="1200"/>
            </a:lvl1pPr>
          </a:lstStyle>
          <a:p>
            <a:fld id="{01747429-0891-4C70-9886-9163C876A5D3}" type="datetimeFigureOut">
              <a:rPr lang="en-US" smtClean="0"/>
              <a:t>12/11/2017</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4" tIns="46222" rIns="92444" bIns="46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6433"/>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8"/>
            <a:ext cx="2982119" cy="466433"/>
          </a:xfrm>
          <a:prstGeom prst="rect">
            <a:avLst/>
          </a:prstGeom>
        </p:spPr>
        <p:txBody>
          <a:bodyPr vert="horz" lIns="92444" tIns="46222" rIns="92444" bIns="46222" rtlCol="0" anchor="b"/>
          <a:lstStyle>
            <a:lvl1pPr algn="r">
              <a:defRPr sz="1200"/>
            </a:lvl1pPr>
          </a:lstStyle>
          <a:p>
            <a:fld id="{11C1C997-28EB-45DF-8939-8A436E7E7408}" type="slidenum">
              <a:rPr lang="en-US" smtClean="0"/>
              <a:t>‹#›</a:t>
            </a:fld>
            <a:endParaRPr lang="en-US"/>
          </a:p>
        </p:txBody>
      </p:sp>
    </p:spTree>
    <p:extLst>
      <p:ext uri="{BB962C8B-B14F-4D97-AF65-F5344CB8AC3E}">
        <p14:creationId xmlns:p14="http://schemas.microsoft.com/office/powerpoint/2010/main" val="272081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75118E8-2856-4F00-9A2C-E5713664E4F7}" type="slidenum">
              <a:rPr lang="en-US" smtClean="0"/>
              <a:pPr/>
              <a:t>1</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1340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13</a:t>
            </a:fld>
            <a:endParaRPr lang="en-US"/>
          </a:p>
        </p:txBody>
      </p:sp>
    </p:spTree>
    <p:extLst>
      <p:ext uri="{BB962C8B-B14F-4D97-AF65-F5344CB8AC3E}">
        <p14:creationId xmlns:p14="http://schemas.microsoft.com/office/powerpoint/2010/main" val="294237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14</a:t>
            </a:fld>
            <a:endParaRPr lang="en-US"/>
          </a:p>
        </p:txBody>
      </p:sp>
    </p:spTree>
    <p:extLst>
      <p:ext uri="{BB962C8B-B14F-4D97-AF65-F5344CB8AC3E}">
        <p14:creationId xmlns:p14="http://schemas.microsoft.com/office/powerpoint/2010/main" val="82314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15</a:t>
            </a:fld>
            <a:endParaRPr lang="en-US"/>
          </a:p>
        </p:txBody>
      </p:sp>
    </p:spTree>
    <p:extLst>
      <p:ext uri="{BB962C8B-B14F-4D97-AF65-F5344CB8AC3E}">
        <p14:creationId xmlns:p14="http://schemas.microsoft.com/office/powerpoint/2010/main" val="16418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16</a:t>
            </a:fld>
            <a:endParaRPr lang="en-US"/>
          </a:p>
        </p:txBody>
      </p:sp>
    </p:spTree>
    <p:extLst>
      <p:ext uri="{BB962C8B-B14F-4D97-AF65-F5344CB8AC3E}">
        <p14:creationId xmlns:p14="http://schemas.microsoft.com/office/powerpoint/2010/main" val="188542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17</a:t>
            </a:fld>
            <a:endParaRPr lang="en-US"/>
          </a:p>
        </p:txBody>
      </p:sp>
    </p:spTree>
    <p:extLst>
      <p:ext uri="{BB962C8B-B14F-4D97-AF65-F5344CB8AC3E}">
        <p14:creationId xmlns:p14="http://schemas.microsoft.com/office/powerpoint/2010/main" val="1155191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18</a:t>
            </a:fld>
            <a:endParaRPr lang="en-US"/>
          </a:p>
        </p:txBody>
      </p:sp>
    </p:spTree>
    <p:extLst>
      <p:ext uri="{BB962C8B-B14F-4D97-AF65-F5344CB8AC3E}">
        <p14:creationId xmlns:p14="http://schemas.microsoft.com/office/powerpoint/2010/main" val="224854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19</a:t>
            </a:fld>
            <a:endParaRPr lang="en-US"/>
          </a:p>
        </p:txBody>
      </p:sp>
    </p:spTree>
    <p:extLst>
      <p:ext uri="{BB962C8B-B14F-4D97-AF65-F5344CB8AC3E}">
        <p14:creationId xmlns:p14="http://schemas.microsoft.com/office/powerpoint/2010/main" val="263800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20</a:t>
            </a:fld>
            <a:endParaRPr lang="en-US"/>
          </a:p>
        </p:txBody>
      </p:sp>
    </p:spTree>
    <p:extLst>
      <p:ext uri="{BB962C8B-B14F-4D97-AF65-F5344CB8AC3E}">
        <p14:creationId xmlns:p14="http://schemas.microsoft.com/office/powerpoint/2010/main" val="395432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21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2616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2</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2796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5</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93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7</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904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8</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6530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9</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04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10</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555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5BDF424D-66F9-47B8-A5F1-792EB4E4F767}" type="slidenum">
              <a:rPr lang="en-US" smtClean="0"/>
              <a:pPr/>
              <a:t>11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7960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1C997-28EB-45DF-8939-8A436E7E7408}" type="slidenum">
              <a:rPr lang="en-US" smtClean="0"/>
              <a:t>12</a:t>
            </a:fld>
            <a:endParaRPr lang="en-US"/>
          </a:p>
        </p:txBody>
      </p:sp>
    </p:spTree>
    <p:extLst>
      <p:ext uri="{BB962C8B-B14F-4D97-AF65-F5344CB8AC3E}">
        <p14:creationId xmlns:p14="http://schemas.microsoft.com/office/powerpoint/2010/main" val="16845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C348D0-B4A4-47D4-8AC4-BC275A86F4D8}"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143037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348D0-B4A4-47D4-8AC4-BC275A86F4D8}"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79282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348D0-B4A4-47D4-8AC4-BC275A86F4D8}"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351474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348D0-B4A4-47D4-8AC4-BC275A86F4D8}"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396605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348D0-B4A4-47D4-8AC4-BC275A86F4D8}"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281528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C348D0-B4A4-47D4-8AC4-BC275A86F4D8}"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160293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C348D0-B4A4-47D4-8AC4-BC275A86F4D8}"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27599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C348D0-B4A4-47D4-8AC4-BC275A86F4D8}"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330745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348D0-B4A4-47D4-8AC4-BC275A86F4D8}"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255956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348D0-B4A4-47D4-8AC4-BC275A86F4D8}"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17850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348D0-B4A4-47D4-8AC4-BC275A86F4D8}"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4A818-7B63-4C9A-8EB0-B23FA2D741F9}" type="slidenum">
              <a:rPr lang="en-US" smtClean="0"/>
              <a:t>‹#›</a:t>
            </a:fld>
            <a:endParaRPr lang="en-US"/>
          </a:p>
        </p:txBody>
      </p:sp>
    </p:spTree>
    <p:extLst>
      <p:ext uri="{BB962C8B-B14F-4D97-AF65-F5344CB8AC3E}">
        <p14:creationId xmlns:p14="http://schemas.microsoft.com/office/powerpoint/2010/main" val="54022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348D0-B4A4-47D4-8AC4-BC275A86F4D8}" type="datetimeFigureOut">
              <a:rPr lang="en-US" smtClean="0"/>
              <a:t>12/11/2017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4A818-7B63-4C9A-8EB0-B23FA2D741F9}" type="slidenum">
              <a:rPr lang="en-US" smtClean="0"/>
              <a:t>‹#›</a:t>
            </a:fld>
            <a:endParaRPr lang="en-US"/>
          </a:p>
        </p:txBody>
      </p:sp>
    </p:spTree>
    <p:extLst>
      <p:ext uri="{BB962C8B-B14F-4D97-AF65-F5344CB8AC3E}">
        <p14:creationId xmlns:p14="http://schemas.microsoft.com/office/powerpoint/2010/main" val="398744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uc.edu/itrs/springchanges.shtml" TargetMode="External"/><Relationship Id="rId2" Type="http://schemas.openxmlformats.org/officeDocument/2006/relationships/hyperlink" Target="https://luc.edu/its/resources/onedriv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technology@loyola"/>
          <p:cNvPicPr>
            <a:picLocks noChangeAspect="1" noChangeArrowheads="1"/>
          </p:cNvPicPr>
          <p:nvPr/>
        </p:nvPicPr>
        <p:blipFill>
          <a:blip r:embed="rId3" cstate="print"/>
          <a:srcRect/>
          <a:stretch>
            <a:fillRect/>
          </a:stretch>
        </p:blipFill>
        <p:spPr bwMode="auto">
          <a:xfrm>
            <a:off x="2057400" y="4003676"/>
            <a:ext cx="2819400" cy="720725"/>
          </a:xfrm>
          <a:prstGeom prst="rect">
            <a:avLst/>
          </a:prstGeom>
          <a:noFill/>
          <a:ln w="9525">
            <a:noFill/>
            <a:miter lim="800000"/>
            <a:headEnd/>
            <a:tailEnd/>
          </a:ln>
        </p:spPr>
      </p:pic>
      <p:sp>
        <p:nvSpPr>
          <p:cNvPr id="26626" name="Rectangle 3"/>
          <p:cNvSpPr>
            <a:spLocks noChangeArrowheads="1"/>
          </p:cNvSpPr>
          <p:nvPr/>
        </p:nvSpPr>
        <p:spPr bwMode="auto">
          <a:xfrm>
            <a:off x="2209800" y="4038600"/>
            <a:ext cx="6400800" cy="838200"/>
          </a:xfrm>
          <a:prstGeom prst="rect">
            <a:avLst/>
          </a:prstGeom>
          <a:noFill/>
          <a:ln w="9525">
            <a:noFill/>
            <a:miter lim="800000"/>
            <a:headEnd/>
            <a:tailEnd/>
          </a:ln>
        </p:spPr>
        <p:txBody>
          <a:bodyPr/>
          <a:lstStyle/>
          <a:p>
            <a:pPr>
              <a:spcBef>
                <a:spcPct val="20000"/>
              </a:spcBef>
            </a:pPr>
            <a:endParaRPr lang="en-US" sz="1400" dirty="0"/>
          </a:p>
          <a:p>
            <a:pPr>
              <a:spcBef>
                <a:spcPct val="20000"/>
              </a:spcBef>
            </a:pPr>
            <a:endParaRPr lang="en-US" sz="1400" dirty="0"/>
          </a:p>
        </p:txBody>
      </p:sp>
      <p:cxnSp>
        <p:nvCxnSpPr>
          <p:cNvPr id="26627" name="AutoShape 4"/>
          <p:cNvCxnSpPr>
            <a:cxnSpLocks noChangeShapeType="1"/>
          </p:cNvCxnSpPr>
          <p:nvPr/>
        </p:nvCxnSpPr>
        <p:spPr bwMode="auto">
          <a:xfrm>
            <a:off x="2133600" y="4038600"/>
            <a:ext cx="8001000" cy="0"/>
          </a:xfrm>
          <a:prstGeom prst="straightConnector1">
            <a:avLst/>
          </a:prstGeom>
          <a:noFill/>
          <a:ln w="28575">
            <a:solidFill>
              <a:srgbClr val="990033"/>
            </a:solidFill>
            <a:round/>
            <a:headEnd/>
            <a:tailEnd/>
          </a:ln>
        </p:spPr>
      </p:cxnSp>
      <p:cxnSp>
        <p:nvCxnSpPr>
          <p:cNvPr id="26628" name="AutoShape 5"/>
          <p:cNvCxnSpPr>
            <a:cxnSpLocks noChangeShapeType="1"/>
          </p:cNvCxnSpPr>
          <p:nvPr/>
        </p:nvCxnSpPr>
        <p:spPr bwMode="auto">
          <a:xfrm>
            <a:off x="2133600" y="4038600"/>
            <a:ext cx="0" cy="533400"/>
          </a:xfrm>
          <a:prstGeom prst="straightConnector1">
            <a:avLst/>
          </a:prstGeom>
          <a:noFill/>
          <a:ln w="28575">
            <a:solidFill>
              <a:srgbClr val="990033"/>
            </a:solidFill>
            <a:round/>
            <a:headEnd/>
            <a:tailEnd/>
          </a:ln>
        </p:spPr>
      </p:cxnSp>
      <p:sp>
        <p:nvSpPr>
          <p:cNvPr id="26629" name="Rectangle 6"/>
          <p:cNvSpPr>
            <a:spLocks noGrp="1" noChangeArrowheads="1"/>
          </p:cNvSpPr>
          <p:nvPr>
            <p:ph type="ctrTitle"/>
          </p:nvPr>
        </p:nvSpPr>
        <p:spPr bwMode="auto">
          <a:xfrm>
            <a:off x="1752600" y="1356048"/>
            <a:ext cx="8610600" cy="1470025"/>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4400" dirty="0"/>
              <a:t>ITS Executive Steering</a:t>
            </a:r>
            <a:br>
              <a:rPr lang="en-US" sz="4400" dirty="0"/>
            </a:br>
            <a:r>
              <a:rPr lang="en-US" sz="4400" dirty="0"/>
              <a:t>Committee (ITESC)</a:t>
            </a:r>
          </a:p>
        </p:txBody>
      </p:sp>
      <p:sp>
        <p:nvSpPr>
          <p:cNvPr id="26630" name="Rectangle 7"/>
          <p:cNvSpPr>
            <a:spLocks noChangeArrowheads="1"/>
          </p:cNvSpPr>
          <p:nvPr/>
        </p:nvSpPr>
        <p:spPr bwMode="auto">
          <a:xfrm>
            <a:off x="2087237" y="3457575"/>
            <a:ext cx="4296241" cy="369332"/>
          </a:xfrm>
          <a:prstGeom prst="rect">
            <a:avLst/>
          </a:prstGeom>
          <a:noFill/>
          <a:ln w="9525">
            <a:noFill/>
            <a:miter lim="800000"/>
            <a:headEnd/>
            <a:tailEnd/>
          </a:ln>
        </p:spPr>
        <p:txBody>
          <a:bodyPr wrap="none">
            <a:spAutoFit/>
          </a:bodyPr>
          <a:lstStyle/>
          <a:p>
            <a:pPr eaLnBrk="0" hangingPunct="0"/>
            <a:r>
              <a:rPr lang="en-US" dirty="0"/>
              <a:t>Agenda and Materials – December 12, 2017</a:t>
            </a:r>
          </a:p>
        </p:txBody>
      </p:sp>
      <p:sp>
        <p:nvSpPr>
          <p:cNvPr id="3" name="TextBox 2"/>
          <p:cNvSpPr txBox="1"/>
          <p:nvPr/>
        </p:nvSpPr>
        <p:spPr>
          <a:xfrm>
            <a:off x="1828800" y="6400800"/>
            <a:ext cx="762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663972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US" sz="3100" dirty="0"/>
              <a:t>LUHS Upgrade to Workday-Project Risks and Remaining Tasks for LUC</a:t>
            </a:r>
            <a:r>
              <a:rPr lang="en-US" dirty="0"/>
              <a:t/>
            </a:r>
            <a:br>
              <a:rPr lang="en-US" dirty="0"/>
            </a:br>
            <a:endParaRPr lang="en-US" dirty="0"/>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8"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10</a:t>
            </a:fld>
            <a:endParaRPr lang="en-US" dirty="0"/>
          </a:p>
        </p:txBody>
      </p:sp>
      <p:pic>
        <p:nvPicPr>
          <p:cNvPr id="11" name="Picture 10">
            <a:extLst>
              <a:ext uri="{FF2B5EF4-FFF2-40B4-BE49-F238E27FC236}">
                <a16:creationId xmlns:a16="http://schemas.microsoft.com/office/drawing/2014/main" id="{C9476529-1FE8-4798-BAE5-D24CB54348A8}"/>
              </a:ext>
            </a:extLst>
          </p:cNvPr>
          <p:cNvPicPr>
            <a:picLocks noChangeAspect="1"/>
          </p:cNvPicPr>
          <p:nvPr/>
        </p:nvPicPr>
        <p:blipFill>
          <a:blip r:embed="rId3"/>
          <a:stretch>
            <a:fillRect/>
          </a:stretch>
        </p:blipFill>
        <p:spPr>
          <a:xfrm>
            <a:off x="730903" y="947047"/>
            <a:ext cx="10610003" cy="5910953"/>
          </a:xfrm>
          <a:prstGeom prst="rect">
            <a:avLst/>
          </a:prstGeom>
        </p:spPr>
      </p:pic>
    </p:spTree>
    <p:extLst>
      <p:ext uri="{BB962C8B-B14F-4D97-AF65-F5344CB8AC3E}">
        <p14:creationId xmlns:p14="http://schemas.microsoft.com/office/powerpoint/2010/main" val="31528760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dirty="0"/>
              <a:t>Agenda</a:t>
            </a:r>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28675" name="Rectangle 4"/>
          <p:cNvSpPr>
            <a:spLocks noGrp="1" noChangeArrowheads="1"/>
          </p:cNvSpPr>
          <p:nvPr>
            <p:ph type="body" idx="1"/>
          </p:nvPr>
        </p:nvSpPr>
        <p:spPr bwMode="auto">
          <a:xfrm>
            <a:off x="698154" y="1097898"/>
            <a:ext cx="9368484" cy="5520626"/>
          </a:xfrm>
          <a:noFill/>
          <a:ln>
            <a:noFill/>
            <a:miter lim="800000"/>
            <a:headEnd/>
            <a:tailEnd/>
          </a:ln>
        </p:spPr>
        <p:txBody>
          <a:bodyPr vert="horz" wrap="square" lIns="91440" tIns="45720" rIns="91440" bIns="45720" numCol="1" rtlCol="0" anchor="t" anchorCtr="0" compatLnSpc="1">
            <a:prstTxWarp prst="textNoShape">
              <a:avLst/>
            </a:prstTxWarp>
            <a:normAutofit/>
          </a:bodyPr>
          <a:lstStyle/>
          <a:p>
            <a:pPr marL="0" indent="0">
              <a:buNone/>
            </a:pPr>
            <a:r>
              <a:rPr lang="en-US" dirty="0">
                <a:solidFill>
                  <a:schemeClr val="bg1">
                    <a:lumMod val="75000"/>
                  </a:schemeClr>
                </a:solidFill>
              </a:rPr>
              <a:t>Technology Changes for Spring 2018</a:t>
            </a:r>
          </a:p>
          <a:p>
            <a:pPr lvl="1"/>
            <a:r>
              <a:rPr lang="en-US" dirty="0">
                <a:solidFill>
                  <a:schemeClr val="bg1">
                    <a:lumMod val="75000"/>
                  </a:schemeClr>
                </a:solidFill>
              </a:rPr>
              <a:t>B. Montes, D. </a:t>
            </a:r>
            <a:r>
              <a:rPr lang="en-US" dirty="0" err="1">
                <a:solidFill>
                  <a:schemeClr val="bg1">
                    <a:lumMod val="75000"/>
                  </a:schemeClr>
                </a:solidFill>
              </a:rPr>
              <a:t>Vonder</a:t>
            </a:r>
            <a:r>
              <a:rPr lang="en-US" dirty="0">
                <a:solidFill>
                  <a:schemeClr val="bg1">
                    <a:lumMod val="75000"/>
                  </a:schemeClr>
                </a:solidFill>
              </a:rPr>
              <a:t> Heide</a:t>
            </a:r>
          </a:p>
          <a:p>
            <a:pPr marL="0" indent="0">
              <a:buNone/>
            </a:pPr>
            <a:endParaRPr lang="en-US" dirty="0">
              <a:solidFill>
                <a:schemeClr val="bg1">
                  <a:lumMod val="75000"/>
                </a:schemeClr>
              </a:solidFill>
            </a:endParaRPr>
          </a:p>
          <a:p>
            <a:pPr marL="0" indent="0">
              <a:buNone/>
            </a:pPr>
            <a:r>
              <a:rPr lang="en-US" dirty="0">
                <a:solidFill>
                  <a:schemeClr val="bg1">
                    <a:lumMod val="75000"/>
                  </a:schemeClr>
                </a:solidFill>
              </a:rPr>
              <a:t>Student System Upgrade</a:t>
            </a:r>
          </a:p>
          <a:p>
            <a:pPr lvl="1"/>
            <a:r>
              <a:rPr lang="en-US" dirty="0">
                <a:solidFill>
                  <a:schemeClr val="bg1">
                    <a:lumMod val="75000"/>
                  </a:schemeClr>
                </a:solidFill>
              </a:rPr>
              <a:t>K. Smith</a:t>
            </a:r>
          </a:p>
          <a:p>
            <a:pPr marL="0" indent="0">
              <a:buNone/>
            </a:pPr>
            <a:endParaRPr lang="en-US" dirty="0">
              <a:solidFill>
                <a:schemeClr val="bg1">
                  <a:lumMod val="75000"/>
                </a:schemeClr>
              </a:solidFill>
            </a:endParaRPr>
          </a:p>
          <a:p>
            <a:pPr marL="0" indent="0">
              <a:buNone/>
            </a:pPr>
            <a:r>
              <a:rPr lang="en-US" dirty="0">
                <a:solidFill>
                  <a:schemeClr val="bg1">
                    <a:lumMod val="75000"/>
                  </a:schemeClr>
                </a:solidFill>
              </a:rPr>
              <a:t>LUHS Upgrade to Workday</a:t>
            </a:r>
          </a:p>
          <a:p>
            <a:pPr lvl="1"/>
            <a:r>
              <a:rPr lang="en-US" dirty="0">
                <a:solidFill>
                  <a:schemeClr val="bg1">
                    <a:lumMod val="75000"/>
                  </a:schemeClr>
                </a:solidFill>
              </a:rPr>
              <a:t>J. Sibenaller</a:t>
            </a:r>
          </a:p>
          <a:p>
            <a:pPr marL="0" indent="0">
              <a:buNone/>
            </a:pPr>
            <a:endParaRPr lang="en-US" dirty="0"/>
          </a:p>
          <a:p>
            <a:pPr marL="0" indent="0">
              <a:buNone/>
            </a:pPr>
            <a:r>
              <a:rPr lang="en-US" dirty="0"/>
              <a:t>ITS Project Portfolio Prioritization</a:t>
            </a:r>
          </a:p>
          <a:p>
            <a:pPr lvl="1"/>
            <a:r>
              <a:rPr lang="en-US" dirty="0"/>
              <a:t>S. Malisch, J. Sibenaller</a:t>
            </a:r>
          </a:p>
          <a:p>
            <a:pPr marL="0" indent="0">
              <a:buNone/>
            </a:pPr>
            <a:endParaRPr lang="en-US" dirty="0"/>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sp>
        <p:nvSpPr>
          <p:cNvPr id="8"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11</a:t>
            </a:fld>
            <a:endParaRPr lang="en-US" dirty="0"/>
          </a:p>
        </p:txBody>
      </p:sp>
    </p:spTree>
    <p:extLst>
      <p:ext uri="{BB962C8B-B14F-4D97-AF65-F5344CB8AC3E}">
        <p14:creationId xmlns:p14="http://schemas.microsoft.com/office/powerpoint/2010/main" val="23820657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0" y="5334000"/>
            <a:ext cx="1981200"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648194" name="Rectangle 2"/>
          <p:cNvSpPr>
            <a:spLocks noGrp="1" noChangeArrowheads="1"/>
          </p:cNvSpPr>
          <p:nvPr>
            <p:ph type="title" idx="4294967295"/>
          </p:nvPr>
        </p:nvSpPr>
        <p:spPr bwMode="auto">
          <a:xfrm>
            <a:off x="841248" y="228600"/>
            <a:ext cx="9144000" cy="1143000"/>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Plan of Record Tracking</a:t>
            </a:r>
          </a:p>
        </p:txBody>
      </p:sp>
      <p:cxnSp>
        <p:nvCxnSpPr>
          <p:cNvPr id="648195" name="AutoShape 3"/>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cxnSp>
        <p:nvCxnSpPr>
          <p:cNvPr id="8"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9"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12</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64490"/>
            <a:ext cx="2152650" cy="876300"/>
          </a:xfrm>
          <a:prstGeom prst="rect">
            <a:avLst/>
          </a:prstGeom>
        </p:spPr>
      </p:pic>
      <p:pic>
        <p:nvPicPr>
          <p:cNvPr id="5" name="Picture 4"/>
          <p:cNvPicPr>
            <a:picLocks noChangeAspect="1"/>
          </p:cNvPicPr>
          <p:nvPr/>
        </p:nvPicPr>
        <p:blipFill>
          <a:blip r:embed="rId4"/>
          <a:stretch>
            <a:fillRect/>
          </a:stretch>
        </p:blipFill>
        <p:spPr>
          <a:xfrm>
            <a:off x="1234095" y="1219476"/>
            <a:ext cx="9723809" cy="4419048"/>
          </a:xfrm>
          <a:prstGeom prst="rect">
            <a:avLst/>
          </a:prstGeom>
        </p:spPr>
      </p:pic>
    </p:spTree>
    <p:extLst>
      <p:ext uri="{BB962C8B-B14F-4D97-AF65-F5344CB8AC3E}">
        <p14:creationId xmlns:p14="http://schemas.microsoft.com/office/powerpoint/2010/main" val="3349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Grp="1" noChangeArrowheads="1"/>
          </p:cNvSpPr>
          <p:nvPr>
            <p:ph type="title"/>
          </p:nvPr>
        </p:nvSpPr>
        <p:spPr bwMode="auto">
          <a:xfrm>
            <a:off x="838200" y="228600"/>
            <a:ext cx="10515600" cy="132556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Project Sizing Trend</a:t>
            </a:r>
          </a:p>
        </p:txBody>
      </p:sp>
      <p:cxnSp>
        <p:nvCxnSpPr>
          <p:cNvPr id="649221" name="AutoShape 5"/>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cxnSp>
        <p:nvCxnSpPr>
          <p:cNvPr id="12"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10"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13</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pic>
        <p:nvPicPr>
          <p:cNvPr id="5" name="Picture 4"/>
          <p:cNvPicPr>
            <a:picLocks noChangeAspect="1"/>
          </p:cNvPicPr>
          <p:nvPr/>
        </p:nvPicPr>
        <p:blipFill>
          <a:blip r:embed="rId4"/>
          <a:stretch>
            <a:fillRect/>
          </a:stretch>
        </p:blipFill>
        <p:spPr>
          <a:xfrm>
            <a:off x="1279178" y="1004457"/>
            <a:ext cx="7825267" cy="2272817"/>
          </a:xfrm>
          <a:prstGeom prst="rect">
            <a:avLst/>
          </a:prstGeom>
        </p:spPr>
      </p:pic>
      <p:pic>
        <p:nvPicPr>
          <p:cNvPr id="6" name="Picture 5"/>
          <p:cNvPicPr>
            <a:picLocks noChangeAspect="1"/>
          </p:cNvPicPr>
          <p:nvPr/>
        </p:nvPicPr>
        <p:blipFill>
          <a:blip r:embed="rId5"/>
          <a:stretch>
            <a:fillRect/>
          </a:stretch>
        </p:blipFill>
        <p:spPr>
          <a:xfrm>
            <a:off x="1229475" y="3301900"/>
            <a:ext cx="6328486" cy="3501641"/>
          </a:xfrm>
          <a:prstGeom prst="rect">
            <a:avLst/>
          </a:prstGeom>
        </p:spPr>
      </p:pic>
      <p:pic>
        <p:nvPicPr>
          <p:cNvPr id="8" name="Picture 7"/>
          <p:cNvPicPr>
            <a:picLocks noChangeAspect="1"/>
          </p:cNvPicPr>
          <p:nvPr/>
        </p:nvPicPr>
        <p:blipFill>
          <a:blip r:embed="rId6"/>
          <a:stretch>
            <a:fillRect/>
          </a:stretch>
        </p:blipFill>
        <p:spPr>
          <a:xfrm>
            <a:off x="7696657" y="4241935"/>
            <a:ext cx="4411560" cy="459537"/>
          </a:xfrm>
          <a:prstGeom prst="rect">
            <a:avLst/>
          </a:prstGeom>
        </p:spPr>
      </p:pic>
    </p:spTree>
    <p:extLst>
      <p:ext uri="{BB962C8B-B14F-4D97-AF65-F5344CB8AC3E}">
        <p14:creationId xmlns:p14="http://schemas.microsoft.com/office/powerpoint/2010/main" val="62376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Grp="1" noChangeArrowheads="1"/>
          </p:cNvSpPr>
          <p:nvPr>
            <p:ph type="title"/>
          </p:nvPr>
        </p:nvSpPr>
        <p:spPr bwMode="auto">
          <a:xfrm>
            <a:off x="841248" y="228600"/>
            <a:ext cx="9144000" cy="11430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t>Completed Project Forecast</a:t>
            </a:r>
          </a:p>
        </p:txBody>
      </p:sp>
      <p:cxnSp>
        <p:nvCxnSpPr>
          <p:cNvPr id="649221" name="AutoShape 5"/>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sp>
        <p:nvSpPr>
          <p:cNvPr id="7" name="TextBox 6"/>
          <p:cNvSpPr txBox="1"/>
          <p:nvPr/>
        </p:nvSpPr>
        <p:spPr>
          <a:xfrm>
            <a:off x="9907490" y="2749574"/>
            <a:ext cx="1524000" cy="1200329"/>
          </a:xfrm>
          <a:prstGeom prst="rect">
            <a:avLst/>
          </a:prstGeom>
          <a:noFill/>
        </p:spPr>
        <p:txBody>
          <a:bodyPr wrap="square" rtlCol="0">
            <a:spAutoFit/>
          </a:bodyPr>
          <a:lstStyle/>
          <a:p>
            <a:r>
              <a:rPr lang="en-US" dirty="0" smtClean="0"/>
              <a:t>47 </a:t>
            </a:r>
            <a:r>
              <a:rPr lang="en-US" dirty="0"/>
              <a:t>projects forecast completed this period</a:t>
            </a:r>
          </a:p>
        </p:txBody>
      </p:sp>
      <p:cxnSp>
        <p:nvCxnSpPr>
          <p:cNvPr id="10"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11"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14</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pic>
        <p:nvPicPr>
          <p:cNvPr id="2" name="Picture 1"/>
          <p:cNvPicPr>
            <a:picLocks noChangeAspect="1"/>
          </p:cNvPicPr>
          <p:nvPr/>
        </p:nvPicPr>
        <p:blipFill>
          <a:blip r:embed="rId4"/>
          <a:stretch>
            <a:fillRect/>
          </a:stretch>
        </p:blipFill>
        <p:spPr>
          <a:xfrm>
            <a:off x="1098571" y="1118694"/>
            <a:ext cx="8096820" cy="5409513"/>
          </a:xfrm>
          <a:prstGeom prst="rect">
            <a:avLst/>
          </a:prstGeom>
        </p:spPr>
      </p:pic>
    </p:spTree>
    <p:extLst>
      <p:ext uri="{BB962C8B-B14F-4D97-AF65-F5344CB8AC3E}">
        <p14:creationId xmlns:p14="http://schemas.microsoft.com/office/powerpoint/2010/main" val="323376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Grp="1" noChangeArrowheads="1"/>
          </p:cNvSpPr>
          <p:nvPr>
            <p:ph type="title" idx="4294967295"/>
          </p:nvPr>
        </p:nvSpPr>
        <p:spPr bwMode="auto">
          <a:xfrm>
            <a:off x="841248" y="228600"/>
            <a:ext cx="9144000" cy="11430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Capacity Estimates</a:t>
            </a:r>
          </a:p>
        </p:txBody>
      </p:sp>
      <p:cxnSp>
        <p:nvCxnSpPr>
          <p:cNvPr id="649221" name="AutoShape 5"/>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cxnSp>
        <p:nvCxnSpPr>
          <p:cNvPr id="8"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10"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15</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pic>
        <p:nvPicPr>
          <p:cNvPr id="2" name="Picture 1"/>
          <p:cNvPicPr>
            <a:picLocks noChangeAspect="1"/>
          </p:cNvPicPr>
          <p:nvPr/>
        </p:nvPicPr>
        <p:blipFill>
          <a:blip r:embed="rId4"/>
          <a:stretch>
            <a:fillRect/>
          </a:stretch>
        </p:blipFill>
        <p:spPr>
          <a:xfrm>
            <a:off x="1362838" y="991218"/>
            <a:ext cx="7643597" cy="5810138"/>
          </a:xfrm>
          <a:prstGeom prst="rect">
            <a:avLst/>
          </a:prstGeom>
        </p:spPr>
      </p:pic>
    </p:spTree>
    <p:extLst>
      <p:ext uri="{BB962C8B-B14F-4D97-AF65-F5344CB8AC3E}">
        <p14:creationId xmlns:p14="http://schemas.microsoft.com/office/powerpoint/2010/main" val="419918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839200" y="5029200"/>
            <a:ext cx="1600200" cy="369332"/>
          </a:xfrm>
          <a:prstGeom prst="rect">
            <a:avLst/>
          </a:prstGeom>
          <a:solidFill>
            <a:schemeClr val="bg1"/>
          </a:solidFill>
        </p:spPr>
        <p:txBody>
          <a:bodyPr wrap="square" rtlCol="0">
            <a:spAutoFit/>
          </a:bodyPr>
          <a:lstStyle/>
          <a:p>
            <a:r>
              <a:rPr lang="en-US" dirty="0"/>
              <a:t> </a:t>
            </a:r>
          </a:p>
        </p:txBody>
      </p:sp>
      <p:sp>
        <p:nvSpPr>
          <p:cNvPr id="649220" name="Rectangle 4"/>
          <p:cNvSpPr>
            <a:spLocks noGrp="1" noChangeArrowheads="1"/>
          </p:cNvSpPr>
          <p:nvPr>
            <p:ph type="title"/>
          </p:nvPr>
        </p:nvSpPr>
        <p:spPr bwMode="auto">
          <a:xfrm>
            <a:off x="838200" y="228600"/>
            <a:ext cx="10515600" cy="132556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Portfolio Growth Details</a:t>
            </a:r>
          </a:p>
        </p:txBody>
      </p:sp>
      <p:cxnSp>
        <p:nvCxnSpPr>
          <p:cNvPr id="10"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7" name="Slide Number Placeholder 2"/>
          <p:cNvSpPr txBox="1">
            <a:spLocks/>
          </p:cNvSpPr>
          <p:nvPr/>
        </p:nvSpPr>
        <p:spPr>
          <a:xfrm>
            <a:off x="124001" y="630551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16</a:t>
            </a:fld>
            <a:endParaRPr lang="en-US" dirty="0"/>
          </a:p>
        </p:txBody>
      </p:sp>
      <p:pic>
        <p:nvPicPr>
          <p:cNvPr id="2" name="Picture 1"/>
          <p:cNvPicPr>
            <a:picLocks noChangeAspect="1"/>
          </p:cNvPicPr>
          <p:nvPr/>
        </p:nvPicPr>
        <p:blipFill>
          <a:blip r:embed="rId3"/>
          <a:stretch>
            <a:fillRect/>
          </a:stretch>
        </p:blipFill>
        <p:spPr>
          <a:xfrm>
            <a:off x="582659" y="1025217"/>
            <a:ext cx="10904762" cy="2266667"/>
          </a:xfrm>
          <a:prstGeom prst="rect">
            <a:avLst/>
          </a:prstGeom>
        </p:spPr>
      </p:pic>
      <p:pic>
        <p:nvPicPr>
          <p:cNvPr id="4" name="Picture 3"/>
          <p:cNvPicPr>
            <a:picLocks noChangeAspect="1"/>
          </p:cNvPicPr>
          <p:nvPr/>
        </p:nvPicPr>
        <p:blipFill>
          <a:blip r:embed="rId4"/>
          <a:stretch>
            <a:fillRect/>
          </a:stretch>
        </p:blipFill>
        <p:spPr>
          <a:xfrm>
            <a:off x="806578" y="3407375"/>
            <a:ext cx="5260675" cy="3199881"/>
          </a:xfrm>
          <a:prstGeom prst="rect">
            <a:avLst/>
          </a:prstGeom>
        </p:spPr>
      </p:pic>
      <p:pic>
        <p:nvPicPr>
          <p:cNvPr id="8" name="Picture 7"/>
          <p:cNvPicPr>
            <a:picLocks noChangeAspect="1"/>
          </p:cNvPicPr>
          <p:nvPr/>
        </p:nvPicPr>
        <p:blipFill>
          <a:blip r:embed="rId5"/>
          <a:stretch>
            <a:fillRect/>
          </a:stretch>
        </p:blipFill>
        <p:spPr>
          <a:xfrm>
            <a:off x="6183106" y="3407374"/>
            <a:ext cx="5283319" cy="3199881"/>
          </a:xfrm>
          <a:prstGeom prst="rect">
            <a:avLst/>
          </a:prstGeom>
        </p:spPr>
      </p:pic>
    </p:spTree>
    <p:extLst>
      <p:ext uri="{BB962C8B-B14F-4D97-AF65-F5344CB8AC3E}">
        <p14:creationId xmlns:p14="http://schemas.microsoft.com/office/powerpoint/2010/main" val="314882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53400" y="5303521"/>
            <a:ext cx="2438400" cy="1200329"/>
          </a:xfrm>
          <a:prstGeom prst="rect">
            <a:avLst/>
          </a:prstGeom>
          <a:solidFill>
            <a:schemeClr val="bg1"/>
          </a:solidFill>
        </p:spPr>
        <p:txBody>
          <a:bodyPr wrap="square" rtlCol="0">
            <a:spAutoFit/>
          </a:bodyPr>
          <a:lstStyle/>
          <a:p>
            <a:r>
              <a:rPr lang="en-US" dirty="0"/>
              <a:t> </a:t>
            </a:r>
          </a:p>
          <a:p>
            <a:endParaRPr lang="en-US" dirty="0"/>
          </a:p>
          <a:p>
            <a:endParaRPr lang="en-US" dirty="0"/>
          </a:p>
          <a:p>
            <a:endParaRPr lang="en-US" dirty="0"/>
          </a:p>
        </p:txBody>
      </p:sp>
      <p:sp>
        <p:nvSpPr>
          <p:cNvPr id="649220" name="Rectangle 4"/>
          <p:cNvSpPr>
            <a:spLocks noGrp="1" noChangeArrowheads="1"/>
          </p:cNvSpPr>
          <p:nvPr>
            <p:ph type="title"/>
          </p:nvPr>
        </p:nvSpPr>
        <p:spPr bwMode="auto">
          <a:xfrm>
            <a:off x="838200" y="228600"/>
            <a:ext cx="10515600" cy="132556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ITS Project Portfolio Impact</a:t>
            </a:r>
          </a:p>
        </p:txBody>
      </p:sp>
      <p:cxnSp>
        <p:nvCxnSpPr>
          <p:cNvPr id="649221" name="AutoShape 5"/>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sp>
        <p:nvSpPr>
          <p:cNvPr id="11" name="TextBox 10"/>
          <p:cNvSpPr txBox="1"/>
          <p:nvPr/>
        </p:nvSpPr>
        <p:spPr>
          <a:xfrm>
            <a:off x="2021003" y="5489397"/>
            <a:ext cx="6506980" cy="1200329"/>
          </a:xfrm>
          <a:prstGeom prst="rect">
            <a:avLst/>
          </a:prstGeom>
          <a:noFill/>
        </p:spPr>
        <p:txBody>
          <a:bodyPr wrap="square" rtlCol="0">
            <a:spAutoFit/>
          </a:bodyPr>
          <a:lstStyle/>
          <a:p>
            <a:r>
              <a:rPr lang="en-US" dirty="0">
                <a:solidFill>
                  <a:schemeClr val="accent5"/>
                </a:solidFill>
              </a:rPr>
              <a:t>Run</a:t>
            </a:r>
            <a:r>
              <a:rPr lang="en-US" dirty="0"/>
              <a:t> – Ongoing operations</a:t>
            </a:r>
          </a:p>
          <a:p>
            <a:r>
              <a:rPr lang="en-US" dirty="0">
                <a:solidFill>
                  <a:srgbClr val="A30042"/>
                </a:solidFill>
              </a:rPr>
              <a:t>Grow</a:t>
            </a:r>
            <a:r>
              <a:rPr lang="en-US" dirty="0"/>
              <a:t> – Information systems and services to optimize performance</a:t>
            </a:r>
          </a:p>
          <a:p>
            <a:r>
              <a:rPr lang="en-US" dirty="0">
                <a:solidFill>
                  <a:schemeClr val="accent6"/>
                </a:solidFill>
              </a:rPr>
              <a:t>Transform</a:t>
            </a:r>
            <a:r>
              <a:rPr lang="en-US" dirty="0"/>
              <a:t> – New technologies and processes that fundamentally 	     promote change</a:t>
            </a:r>
          </a:p>
        </p:txBody>
      </p:sp>
      <p:cxnSp>
        <p:nvCxnSpPr>
          <p:cNvPr id="12"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13"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17</a:t>
            </a:fld>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pic>
        <p:nvPicPr>
          <p:cNvPr id="2" name="Picture 1"/>
          <p:cNvPicPr>
            <a:picLocks noChangeAspect="1"/>
          </p:cNvPicPr>
          <p:nvPr/>
        </p:nvPicPr>
        <p:blipFill>
          <a:blip r:embed="rId4"/>
          <a:stretch>
            <a:fillRect/>
          </a:stretch>
        </p:blipFill>
        <p:spPr>
          <a:xfrm>
            <a:off x="2133193" y="1006788"/>
            <a:ext cx="7304657" cy="4482609"/>
          </a:xfrm>
          <a:prstGeom prst="rect">
            <a:avLst/>
          </a:prstGeom>
        </p:spPr>
      </p:pic>
    </p:spTree>
    <p:extLst>
      <p:ext uri="{BB962C8B-B14F-4D97-AF65-F5344CB8AC3E}">
        <p14:creationId xmlns:p14="http://schemas.microsoft.com/office/powerpoint/2010/main" val="157277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0" y="5334000"/>
            <a:ext cx="1981200"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cxnSp>
        <p:nvCxnSpPr>
          <p:cNvPr id="648195" name="AutoShape 3"/>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sp>
        <p:nvSpPr>
          <p:cNvPr id="11"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18</a:t>
            </a:fld>
            <a:endParaRPr lang="en-US" dirty="0"/>
          </a:p>
        </p:txBody>
      </p:sp>
      <p:sp>
        <p:nvSpPr>
          <p:cNvPr id="9" name="Rectangle 4">
            <a:extLst>
              <a:ext uri="{FF2B5EF4-FFF2-40B4-BE49-F238E27FC236}">
                <a16:creationId xmlns:a16="http://schemas.microsoft.com/office/drawing/2014/main" id="{C0D24405-D3B8-4E0E-B325-A15BDDC04FA4}"/>
              </a:ext>
            </a:extLst>
          </p:cNvPr>
          <p:cNvSpPr txBox="1">
            <a:spLocks noChangeArrowheads="1"/>
          </p:cNvSpPr>
          <p:nvPr/>
        </p:nvSpPr>
        <p:spPr bwMode="auto">
          <a:xfrm>
            <a:off x="838200" y="228600"/>
            <a:ext cx="10515600" cy="13255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FY18 Q3-Q4 ITS Pre-Approved/Established Projects</a:t>
            </a:r>
          </a:p>
        </p:txBody>
      </p:sp>
      <p:cxnSp>
        <p:nvCxnSpPr>
          <p:cNvPr id="10" name="AutoShape 3">
            <a:extLst>
              <a:ext uri="{FF2B5EF4-FFF2-40B4-BE49-F238E27FC236}">
                <a16:creationId xmlns:a16="http://schemas.microsoft.com/office/drawing/2014/main" id="{C0D4D1AA-2F41-4A13-80B8-CEFAC35DFF2D}"/>
              </a:ext>
            </a:extLst>
          </p:cNvPr>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pic>
        <p:nvPicPr>
          <p:cNvPr id="16" name="Picture 15">
            <a:extLst>
              <a:ext uri="{FF2B5EF4-FFF2-40B4-BE49-F238E27FC236}">
                <a16:creationId xmlns:a16="http://schemas.microsoft.com/office/drawing/2014/main" id="{F2E3153F-E202-46B0-B758-4C49E0BC9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pic>
        <p:nvPicPr>
          <p:cNvPr id="12" name="Picture 11"/>
          <p:cNvPicPr>
            <a:picLocks noChangeAspect="1"/>
          </p:cNvPicPr>
          <p:nvPr/>
        </p:nvPicPr>
        <p:blipFill>
          <a:blip r:embed="rId4"/>
          <a:stretch>
            <a:fillRect/>
          </a:stretch>
        </p:blipFill>
        <p:spPr>
          <a:xfrm>
            <a:off x="86263" y="1335334"/>
            <a:ext cx="12052213" cy="5289749"/>
          </a:xfrm>
          <a:prstGeom prst="rect">
            <a:avLst/>
          </a:prstGeom>
          <a:ln>
            <a:solidFill>
              <a:schemeClr val="tx1"/>
            </a:solidFill>
          </a:ln>
        </p:spPr>
      </p:pic>
    </p:spTree>
    <p:extLst>
      <p:ext uri="{BB962C8B-B14F-4D97-AF65-F5344CB8AC3E}">
        <p14:creationId xmlns:p14="http://schemas.microsoft.com/office/powerpoint/2010/main" val="352864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0" y="5334000"/>
            <a:ext cx="1981200"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cxnSp>
        <p:nvCxnSpPr>
          <p:cNvPr id="648195" name="AutoShape 3"/>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sp>
        <p:nvSpPr>
          <p:cNvPr id="11"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19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sp>
        <p:nvSpPr>
          <p:cNvPr id="9" name="Rectangle 4">
            <a:extLst>
              <a:ext uri="{FF2B5EF4-FFF2-40B4-BE49-F238E27FC236}">
                <a16:creationId xmlns:a16="http://schemas.microsoft.com/office/drawing/2014/main" id="{8862526F-39A0-4418-AAE5-DD10F56E907B}"/>
              </a:ext>
            </a:extLst>
          </p:cNvPr>
          <p:cNvSpPr txBox="1">
            <a:spLocks noChangeArrowheads="1"/>
          </p:cNvSpPr>
          <p:nvPr/>
        </p:nvSpPr>
        <p:spPr bwMode="auto">
          <a:xfrm>
            <a:off x="838200" y="228600"/>
            <a:ext cx="10515600" cy="13255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FY18 Q3-Q4 ITS Pre-Approved/Established Projects</a:t>
            </a:r>
          </a:p>
        </p:txBody>
      </p:sp>
      <p:cxnSp>
        <p:nvCxnSpPr>
          <p:cNvPr id="10" name="AutoShape 3">
            <a:extLst>
              <a:ext uri="{FF2B5EF4-FFF2-40B4-BE49-F238E27FC236}">
                <a16:creationId xmlns:a16="http://schemas.microsoft.com/office/drawing/2014/main" id="{59270412-D893-4071-9B1B-6E943C0AC513}"/>
              </a:ext>
            </a:extLst>
          </p:cNvPr>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pic>
        <p:nvPicPr>
          <p:cNvPr id="4" name="Picture 3"/>
          <p:cNvPicPr>
            <a:picLocks noChangeAspect="1"/>
          </p:cNvPicPr>
          <p:nvPr/>
        </p:nvPicPr>
        <p:blipFill>
          <a:blip r:embed="rId4"/>
          <a:stretch>
            <a:fillRect/>
          </a:stretch>
        </p:blipFill>
        <p:spPr>
          <a:xfrm>
            <a:off x="61905" y="1528881"/>
            <a:ext cx="12051792" cy="5086698"/>
          </a:xfrm>
          <a:prstGeom prst="rect">
            <a:avLst/>
          </a:prstGeom>
        </p:spPr>
      </p:pic>
    </p:spTree>
    <p:extLst>
      <p:ext uri="{BB962C8B-B14F-4D97-AF65-F5344CB8AC3E}">
        <p14:creationId xmlns:p14="http://schemas.microsoft.com/office/powerpoint/2010/main" val="412701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dirty="0"/>
              <a:t>Agenda</a:t>
            </a:r>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28675" name="Rectangle 4"/>
          <p:cNvSpPr>
            <a:spLocks noGrp="1" noChangeArrowheads="1"/>
          </p:cNvSpPr>
          <p:nvPr>
            <p:ph type="body" idx="1"/>
          </p:nvPr>
        </p:nvSpPr>
        <p:spPr bwMode="auto">
          <a:xfrm>
            <a:off x="698154" y="1097898"/>
            <a:ext cx="9368484" cy="5520626"/>
          </a:xfrm>
          <a:noFill/>
          <a:ln>
            <a:noFill/>
            <a:miter lim="800000"/>
            <a:headEnd/>
            <a:tailEnd/>
          </a:ln>
        </p:spPr>
        <p:txBody>
          <a:bodyPr vert="horz" wrap="square" lIns="91440" tIns="45720" rIns="91440" bIns="45720" numCol="1" rtlCol="0" anchor="t" anchorCtr="0" compatLnSpc="1">
            <a:prstTxWarp prst="textNoShape">
              <a:avLst/>
            </a:prstTxWarp>
            <a:normAutofit/>
          </a:bodyPr>
          <a:lstStyle/>
          <a:p>
            <a:pPr marL="0" indent="0">
              <a:buNone/>
            </a:pPr>
            <a:r>
              <a:rPr lang="en-US" dirty="0"/>
              <a:t>Technology Changes for Spring 2018</a:t>
            </a:r>
          </a:p>
          <a:p>
            <a:pPr lvl="1"/>
            <a:r>
              <a:rPr lang="en-US" dirty="0"/>
              <a:t>B. Montes, D. </a:t>
            </a:r>
            <a:r>
              <a:rPr lang="en-US" dirty="0" err="1"/>
              <a:t>Vonder</a:t>
            </a:r>
            <a:r>
              <a:rPr lang="en-US" dirty="0"/>
              <a:t> Heide</a:t>
            </a:r>
          </a:p>
          <a:p>
            <a:pPr marL="0" indent="0">
              <a:buNone/>
            </a:pPr>
            <a:endParaRPr lang="en-US" dirty="0"/>
          </a:p>
          <a:p>
            <a:pPr marL="0" indent="0">
              <a:buNone/>
            </a:pPr>
            <a:r>
              <a:rPr lang="en-US" dirty="0"/>
              <a:t>Student System Upgrade</a:t>
            </a:r>
          </a:p>
          <a:p>
            <a:pPr lvl="1"/>
            <a:r>
              <a:rPr lang="en-US" dirty="0"/>
              <a:t>K. Smith</a:t>
            </a:r>
          </a:p>
          <a:p>
            <a:pPr marL="0" indent="0">
              <a:buNone/>
            </a:pPr>
            <a:endParaRPr lang="en-US" dirty="0"/>
          </a:p>
          <a:p>
            <a:pPr marL="0" indent="0">
              <a:buNone/>
            </a:pPr>
            <a:r>
              <a:rPr lang="en-US" dirty="0"/>
              <a:t>LUHS Upgrade to Workday</a:t>
            </a:r>
          </a:p>
          <a:p>
            <a:pPr lvl="1"/>
            <a:r>
              <a:rPr lang="en-US" dirty="0"/>
              <a:t>J. Sibenaller</a:t>
            </a:r>
          </a:p>
          <a:p>
            <a:pPr marL="0" indent="0">
              <a:buNone/>
            </a:pPr>
            <a:endParaRPr lang="en-US" dirty="0"/>
          </a:p>
          <a:p>
            <a:pPr marL="0" indent="0">
              <a:buNone/>
            </a:pPr>
            <a:r>
              <a:rPr lang="en-US" dirty="0"/>
              <a:t>ITS Project Portfolio Prioritization</a:t>
            </a:r>
          </a:p>
          <a:p>
            <a:pPr lvl="1"/>
            <a:r>
              <a:rPr lang="en-US" dirty="0"/>
              <a:t>S. Malisch, J. Sibenaller</a:t>
            </a:r>
          </a:p>
          <a:p>
            <a:pPr marL="0" indent="0">
              <a:buNone/>
            </a:pPr>
            <a:endParaRPr lang="en-US" dirty="0"/>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sp>
        <p:nvSpPr>
          <p:cNvPr id="8"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2</a:t>
            </a:fld>
            <a:endParaRPr lang="en-US" dirty="0"/>
          </a:p>
        </p:txBody>
      </p:sp>
    </p:spTree>
    <p:extLst>
      <p:ext uri="{BB962C8B-B14F-4D97-AF65-F5344CB8AC3E}">
        <p14:creationId xmlns:p14="http://schemas.microsoft.com/office/powerpoint/2010/main" val="37499348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0" y="5334000"/>
            <a:ext cx="1981200"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cxnSp>
        <p:nvCxnSpPr>
          <p:cNvPr id="648195" name="AutoShape 3"/>
          <p:cNvCxnSpPr>
            <a:cxnSpLocks noChangeShapeType="1"/>
          </p:cNvCxnSpPr>
          <p:nvPr/>
        </p:nvCxnSpPr>
        <p:spPr bwMode="auto">
          <a:xfrm>
            <a:off x="1600200" y="4038600"/>
            <a:ext cx="0" cy="0"/>
          </a:xfrm>
          <a:prstGeom prst="straightConnector1">
            <a:avLst/>
          </a:prstGeom>
          <a:noFill/>
          <a:ln w="9525">
            <a:solidFill>
              <a:schemeClr val="tx1"/>
            </a:solidFill>
            <a:round/>
            <a:headEnd/>
            <a:tailEnd/>
          </a:ln>
          <a:effectLst/>
        </p:spPr>
      </p:cxnSp>
      <p:sp>
        <p:nvSpPr>
          <p:cNvPr id="11"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20</a:t>
            </a:fld>
            <a:endParaRPr lang="en-US" dirty="0"/>
          </a:p>
        </p:txBody>
      </p:sp>
      <p:sp>
        <p:nvSpPr>
          <p:cNvPr id="6" name="TextBox 5"/>
          <p:cNvSpPr txBox="1"/>
          <p:nvPr/>
        </p:nvSpPr>
        <p:spPr>
          <a:xfrm>
            <a:off x="3761529" y="133708"/>
            <a:ext cx="4644792" cy="369332"/>
          </a:xfrm>
          <a:prstGeom prst="rect">
            <a:avLst/>
          </a:prstGeom>
          <a:noFill/>
        </p:spPr>
        <p:txBody>
          <a:bodyPr wrap="square" rtlCol="0">
            <a:spAutoFit/>
          </a:bodyPr>
          <a:lstStyle/>
          <a:p>
            <a:r>
              <a:rPr lang="en-US" dirty="0"/>
              <a:t>FY18 Q1-Q2 ITS Project Prioritization Worksheet</a:t>
            </a:r>
          </a:p>
        </p:txBody>
      </p:sp>
      <p:sp>
        <p:nvSpPr>
          <p:cNvPr id="8" name="TextBox 7"/>
          <p:cNvSpPr txBox="1"/>
          <p:nvPr/>
        </p:nvSpPr>
        <p:spPr>
          <a:xfrm>
            <a:off x="510540" y="137160"/>
            <a:ext cx="1135380" cy="369332"/>
          </a:xfrm>
          <a:prstGeom prst="rect">
            <a:avLst/>
          </a:prstGeom>
          <a:noFill/>
        </p:spPr>
        <p:txBody>
          <a:bodyPr wrap="square" rtlCol="0">
            <a:spAutoFit/>
          </a:bodyPr>
          <a:lstStyle/>
          <a:p>
            <a:r>
              <a:rPr lang="en-US" i="1" dirty="0"/>
              <a:t>Draft</a:t>
            </a:r>
          </a:p>
        </p:txBody>
      </p:sp>
      <p:sp>
        <p:nvSpPr>
          <p:cNvPr id="12" name="TextBox 11"/>
          <p:cNvSpPr txBox="1"/>
          <p:nvPr/>
        </p:nvSpPr>
        <p:spPr>
          <a:xfrm>
            <a:off x="10980420" y="137160"/>
            <a:ext cx="1135380" cy="369332"/>
          </a:xfrm>
          <a:prstGeom prst="rect">
            <a:avLst/>
          </a:prstGeom>
          <a:noFill/>
        </p:spPr>
        <p:txBody>
          <a:bodyPr wrap="square" rtlCol="0">
            <a:spAutoFit/>
          </a:bodyPr>
          <a:lstStyle/>
          <a:p>
            <a:r>
              <a:rPr lang="en-US" i="1" dirty="0"/>
              <a:t>Draft</a:t>
            </a:r>
          </a:p>
        </p:txBody>
      </p:sp>
      <p:pic>
        <p:nvPicPr>
          <p:cNvPr id="7" name="Picture 6"/>
          <p:cNvPicPr>
            <a:picLocks noChangeAspect="1"/>
          </p:cNvPicPr>
          <p:nvPr/>
        </p:nvPicPr>
        <p:blipFill>
          <a:blip r:embed="rId3"/>
          <a:stretch>
            <a:fillRect/>
          </a:stretch>
        </p:blipFill>
        <p:spPr>
          <a:xfrm>
            <a:off x="58771" y="550329"/>
            <a:ext cx="12050308" cy="5774272"/>
          </a:xfrm>
          <a:prstGeom prst="rect">
            <a:avLst/>
          </a:prstGeom>
        </p:spPr>
      </p:pic>
    </p:spTree>
    <p:extLst>
      <p:ext uri="{BB962C8B-B14F-4D97-AF65-F5344CB8AC3E}">
        <p14:creationId xmlns:p14="http://schemas.microsoft.com/office/powerpoint/2010/main" val="425048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168567" y="1096963"/>
            <a:ext cx="5917239" cy="5165561"/>
          </a:xfrm>
          <a:prstGeom prst="rect">
            <a:avLst/>
          </a:prstGeom>
          <a:solidFill>
            <a:schemeClr val="bg1"/>
          </a:solidFill>
          <a:ln>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457200" algn="l"/>
              </a:tabLst>
              <a:defRPr/>
            </a:pPr>
            <a:r>
              <a:rPr lang="en-US" sz="1800" b="1" dirty="0"/>
              <a:t>August 23, 2018 - Tuesday, 1:00-3:00 PM</a:t>
            </a:r>
          </a:p>
          <a:p>
            <a:pPr lvl="1">
              <a:spcBef>
                <a:spcPts val="0"/>
              </a:spcBef>
              <a:buFont typeface="Wingdings" panose="05000000000000000000" pitchFamily="2" charset="2"/>
              <a:buChar char="§"/>
              <a:tabLst>
                <a:tab pos="457200" algn="l"/>
              </a:tabLst>
              <a:defRPr/>
            </a:pPr>
            <a:r>
              <a:rPr lang="en-US" sz="1800" b="1" dirty="0"/>
              <a:t> </a:t>
            </a:r>
          </a:p>
          <a:p>
            <a:pPr marL="0" indent="0">
              <a:spcBef>
                <a:spcPts val="0"/>
              </a:spcBef>
              <a:buNone/>
              <a:defRPr/>
            </a:pPr>
            <a:endParaRPr lang="en-US" sz="1800" b="1" dirty="0"/>
          </a:p>
          <a:p>
            <a:pPr marL="0" indent="0">
              <a:spcBef>
                <a:spcPts val="0"/>
              </a:spcBef>
              <a:buNone/>
              <a:defRPr/>
            </a:pPr>
            <a:endParaRPr lang="en-US" sz="1800" b="1" dirty="0"/>
          </a:p>
          <a:p>
            <a:pPr marL="0" indent="0">
              <a:spcBef>
                <a:spcPts val="0"/>
              </a:spcBef>
              <a:buNone/>
              <a:tabLst>
                <a:tab pos="457200" algn="l"/>
              </a:tabLst>
              <a:defRPr/>
            </a:pPr>
            <a:r>
              <a:rPr lang="en-US" sz="1800" b="1" dirty="0"/>
              <a:t>September 18, 2018 - Tuesday, 1:00-3:00 PM</a:t>
            </a:r>
          </a:p>
          <a:p>
            <a:pPr lvl="1">
              <a:spcBef>
                <a:spcPts val="0"/>
              </a:spcBef>
              <a:buFont typeface="Wingdings" panose="05000000000000000000" pitchFamily="2" charset="2"/>
              <a:buChar char="§"/>
              <a:defRPr/>
            </a:pPr>
            <a:r>
              <a:rPr lang="en-US" sz="1800" b="1" dirty="0"/>
              <a:t>  </a:t>
            </a:r>
          </a:p>
          <a:p>
            <a:pPr marL="0" indent="0">
              <a:spcBef>
                <a:spcPts val="0"/>
              </a:spcBef>
              <a:buNone/>
              <a:defRPr/>
            </a:pPr>
            <a:endParaRPr lang="en-US" sz="1800" b="1" dirty="0"/>
          </a:p>
          <a:p>
            <a:pPr marL="0" indent="0">
              <a:spcBef>
                <a:spcPts val="0"/>
              </a:spcBef>
              <a:buNone/>
              <a:defRPr/>
            </a:pPr>
            <a:endParaRPr lang="en-US" sz="1800" b="1" dirty="0"/>
          </a:p>
          <a:p>
            <a:pPr marL="0" indent="0">
              <a:spcBef>
                <a:spcPts val="0"/>
              </a:spcBef>
              <a:buNone/>
              <a:tabLst>
                <a:tab pos="457200" algn="l"/>
              </a:tabLst>
              <a:defRPr/>
            </a:pPr>
            <a:r>
              <a:rPr lang="en-US" sz="1800" b="1" dirty="0"/>
              <a:t>October 25, 2018 - Tuesday, 1:00-3:00 PM</a:t>
            </a:r>
          </a:p>
          <a:p>
            <a:pPr lvl="1">
              <a:spcBef>
                <a:spcPts val="0"/>
              </a:spcBef>
              <a:buFont typeface="Wingdings" panose="05000000000000000000" pitchFamily="2" charset="2"/>
              <a:buChar char="§"/>
              <a:defRPr/>
            </a:pPr>
            <a:r>
              <a:rPr lang="en-US" sz="1800" b="1" dirty="0"/>
              <a:t>  </a:t>
            </a:r>
          </a:p>
          <a:p>
            <a:pPr marL="0" indent="0">
              <a:spcBef>
                <a:spcPts val="0"/>
              </a:spcBef>
              <a:buNone/>
              <a:defRPr/>
            </a:pPr>
            <a:endParaRPr lang="en-US" sz="1800" b="1" dirty="0"/>
          </a:p>
          <a:p>
            <a:pPr marL="0" indent="0">
              <a:spcBef>
                <a:spcPts val="0"/>
              </a:spcBef>
              <a:buNone/>
              <a:defRPr/>
            </a:pPr>
            <a:endParaRPr lang="en-US" sz="1800" b="1" dirty="0"/>
          </a:p>
          <a:p>
            <a:pPr marL="0" indent="0">
              <a:spcBef>
                <a:spcPts val="0"/>
              </a:spcBef>
              <a:buNone/>
              <a:tabLst>
                <a:tab pos="457200" algn="l"/>
              </a:tabLst>
              <a:defRPr/>
            </a:pPr>
            <a:r>
              <a:rPr lang="en-US" sz="1800" b="1" dirty="0"/>
              <a:t>December11, 2018 - Tuesday, 1:00-3:00 PM</a:t>
            </a:r>
          </a:p>
          <a:p>
            <a:pPr lvl="1">
              <a:spcBef>
                <a:spcPts val="0"/>
              </a:spcBef>
              <a:buFont typeface="Wingdings" panose="05000000000000000000" pitchFamily="2" charset="2"/>
              <a:buChar char="§"/>
              <a:tabLst>
                <a:tab pos="457200" algn="l"/>
              </a:tabLst>
              <a:defRPr/>
            </a:pPr>
            <a:r>
              <a:rPr lang="en-US" sz="1800" dirty="0"/>
              <a:t>Project Portfolio Prioritization</a:t>
            </a:r>
          </a:p>
          <a:p>
            <a:pPr marL="0" indent="0">
              <a:lnSpc>
                <a:spcPct val="80000"/>
              </a:lnSpc>
              <a:spcBef>
                <a:spcPts val="0"/>
              </a:spcBef>
              <a:buNone/>
              <a:defRPr/>
            </a:pPr>
            <a:endParaRPr lang="en-US" sz="1800" b="1" dirty="0"/>
          </a:p>
          <a:p>
            <a:pPr lvl="1">
              <a:lnSpc>
                <a:spcPct val="80000"/>
              </a:lnSpc>
              <a:spcBef>
                <a:spcPts val="0"/>
              </a:spcBef>
              <a:defRPr/>
            </a:pPr>
            <a:endParaRPr lang="en-US" sz="1600" dirty="0"/>
          </a:p>
          <a:p>
            <a:pPr lvl="1">
              <a:lnSpc>
                <a:spcPct val="80000"/>
              </a:lnSpc>
              <a:defRPr/>
            </a:pPr>
            <a:endParaRPr lang="en-US" sz="1600" dirty="0"/>
          </a:p>
          <a:p>
            <a:pPr lvl="1">
              <a:lnSpc>
                <a:spcPct val="80000"/>
              </a:lnSpc>
              <a:defRPr/>
            </a:pPr>
            <a:endParaRPr lang="en-US" sz="1600" dirty="0"/>
          </a:p>
          <a:p>
            <a:pPr lvl="1">
              <a:lnSpc>
                <a:spcPct val="80000"/>
              </a:lnSpc>
              <a:defRPr/>
            </a:pPr>
            <a:endParaRPr lang="en-US" sz="1600" dirty="0"/>
          </a:p>
          <a:p>
            <a:pPr lvl="1">
              <a:lnSpc>
                <a:spcPct val="80000"/>
              </a:lnSpc>
              <a:defRPr/>
            </a:pPr>
            <a:endParaRPr lang="en-US" sz="1600" dirty="0"/>
          </a:p>
          <a:p>
            <a:pPr lvl="1">
              <a:lnSpc>
                <a:spcPct val="80000"/>
              </a:lnSpc>
              <a:defRPr/>
            </a:pPr>
            <a:endParaRPr lang="en-US" sz="1600" dirty="0"/>
          </a:p>
          <a:p>
            <a:pPr lvl="1">
              <a:lnSpc>
                <a:spcPct val="80000"/>
              </a:lnSpc>
              <a:defRPr/>
            </a:pPr>
            <a:endParaRPr lang="en-US" sz="1600" dirty="0"/>
          </a:p>
          <a:p>
            <a:pPr marL="457200" lvl="1" indent="0">
              <a:lnSpc>
                <a:spcPct val="80000"/>
              </a:lnSpc>
              <a:buNone/>
              <a:defRPr/>
            </a:pPr>
            <a:endParaRPr lang="en-US" sz="1400" dirty="0"/>
          </a:p>
          <a:p>
            <a:pPr marL="457200" lvl="1" indent="0">
              <a:lnSpc>
                <a:spcPct val="80000"/>
              </a:lnSpc>
              <a:buNone/>
              <a:defRPr/>
            </a:pPr>
            <a:endParaRPr lang="en-US" sz="1400" dirty="0"/>
          </a:p>
          <a:p>
            <a:pPr marL="457200" lvl="1" indent="0">
              <a:lnSpc>
                <a:spcPct val="80000"/>
              </a:lnSpc>
              <a:buNone/>
              <a:defRPr/>
            </a:pPr>
            <a:endParaRPr lang="en-US" sz="1400" dirty="0"/>
          </a:p>
        </p:txBody>
      </p:sp>
      <p:sp>
        <p:nvSpPr>
          <p:cNvPr id="28673" name="Rectangle 2"/>
          <p:cNvSpPr>
            <a:spLocks noGrp="1" noChangeArrowheads="1"/>
          </p:cNvSpPr>
          <p:nvPr>
            <p:ph type="title"/>
          </p:nvPr>
        </p:nvSpPr>
        <p:spPr bwMode="auto">
          <a:xfrm>
            <a:off x="838200" y="225160"/>
            <a:ext cx="10515600" cy="871803"/>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2018 ITESC Schedule</a:t>
            </a:r>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sp>
        <p:nvSpPr>
          <p:cNvPr id="8" name="Slide Number Placeholder 2"/>
          <p:cNvSpPr txBox="1">
            <a:spLocks/>
          </p:cNvSpPr>
          <p:nvPr/>
        </p:nvSpPr>
        <p:spPr>
          <a:xfrm>
            <a:off x="341159" y="63564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21</a:t>
            </a:fld>
            <a:endParaRPr lang="en-US" dirty="0"/>
          </a:p>
        </p:txBody>
      </p:sp>
      <p:sp>
        <p:nvSpPr>
          <p:cNvPr id="7" name="Rectangle 3"/>
          <p:cNvSpPr txBox="1">
            <a:spLocks noChangeArrowheads="1"/>
          </p:cNvSpPr>
          <p:nvPr/>
        </p:nvSpPr>
        <p:spPr bwMode="auto">
          <a:xfrm>
            <a:off x="730904" y="1096963"/>
            <a:ext cx="4800600" cy="5227638"/>
          </a:xfrm>
          <a:prstGeom prst="rect">
            <a:avLst/>
          </a:prstGeom>
          <a:solidFill>
            <a:schemeClr val="bg1"/>
          </a:solidFill>
          <a:ln>
            <a:noFill/>
            <a:miter lim="800000"/>
            <a:headEnd/>
            <a:tailEnd/>
          </a:ln>
        </p:spPr>
        <p:txBody>
          <a:bodyPr vert="horz" wrap="square" lIns="91440" tIns="45720" rIns="91440" bIns="45720" numCol="1" anchor="t" anchorCtr="0" compatLnSpc="1">
            <a:prstTxWarp prst="textNoShape">
              <a:avLst/>
            </a:prstTxWarp>
          </a:bodyPr>
          <a:lstStyle/>
          <a:p>
            <a:pPr>
              <a:tabLst>
                <a:tab pos="457200" algn="l"/>
              </a:tabLst>
              <a:defRPr/>
            </a:pPr>
            <a:r>
              <a:rPr lang="en-US" b="1" dirty="0"/>
              <a:t>February 6, 2018 - Tuesday, 1:00-3:00 PM</a:t>
            </a:r>
          </a:p>
          <a:p>
            <a:pPr marL="742950" lvl="2" indent="-285750">
              <a:buFont typeface="Wingdings" panose="05000000000000000000" pitchFamily="2" charset="2"/>
              <a:buChar char="§"/>
              <a:tabLst>
                <a:tab pos="457200" algn="l"/>
              </a:tabLst>
              <a:defRPr/>
            </a:pPr>
            <a:r>
              <a:rPr lang="en-US" b="1" dirty="0"/>
              <a:t> </a:t>
            </a:r>
          </a:p>
          <a:p>
            <a:pPr>
              <a:tabLst>
                <a:tab pos="457200" algn="l"/>
              </a:tabLst>
              <a:defRPr/>
            </a:pPr>
            <a:endParaRPr lang="en-US" b="1" dirty="0"/>
          </a:p>
          <a:p>
            <a:pPr>
              <a:tabLst>
                <a:tab pos="457200" algn="l"/>
              </a:tabLst>
              <a:defRPr/>
            </a:pPr>
            <a:endParaRPr lang="en-US" b="1" dirty="0"/>
          </a:p>
          <a:p>
            <a:pPr>
              <a:tabLst>
                <a:tab pos="457200" algn="l"/>
              </a:tabLst>
              <a:defRPr/>
            </a:pPr>
            <a:r>
              <a:rPr lang="en-US" b="1" dirty="0"/>
              <a:t>March 22, 2018 - Tuesday, 1:00-3:00 PM</a:t>
            </a:r>
          </a:p>
          <a:p>
            <a:pPr marL="742950" lvl="2" indent="-285750">
              <a:buFont typeface="Wingdings" panose="05000000000000000000" pitchFamily="2" charset="2"/>
              <a:buChar char="§"/>
              <a:tabLst>
                <a:tab pos="457200" algn="l"/>
              </a:tabLst>
              <a:defRPr/>
            </a:pPr>
            <a:r>
              <a:rPr lang="en-US" b="1" dirty="0"/>
              <a:t> </a:t>
            </a:r>
          </a:p>
          <a:p>
            <a:pPr>
              <a:defRPr/>
            </a:pPr>
            <a:endParaRPr lang="en-US" b="1" dirty="0"/>
          </a:p>
          <a:p>
            <a:pPr>
              <a:defRPr/>
            </a:pPr>
            <a:endParaRPr lang="en-US" b="1" dirty="0"/>
          </a:p>
          <a:p>
            <a:pPr>
              <a:tabLst>
                <a:tab pos="457200" algn="l"/>
              </a:tabLst>
              <a:defRPr/>
            </a:pPr>
            <a:r>
              <a:rPr lang="en-US" b="1" dirty="0"/>
              <a:t>May 1, 2018 - Tuesday, 1:00-3:00 PM</a:t>
            </a:r>
          </a:p>
          <a:p>
            <a:pPr marL="742950" lvl="2" indent="-285750">
              <a:buFont typeface="Wingdings" panose="05000000000000000000" pitchFamily="2" charset="2"/>
              <a:buChar char="§"/>
              <a:tabLst>
                <a:tab pos="457200" algn="l"/>
              </a:tabLst>
              <a:defRPr/>
            </a:pPr>
            <a:r>
              <a:rPr lang="en-US" b="1" dirty="0"/>
              <a:t> </a:t>
            </a:r>
          </a:p>
          <a:p>
            <a:pPr>
              <a:defRPr/>
            </a:pPr>
            <a:endParaRPr lang="en-US" b="1" dirty="0"/>
          </a:p>
          <a:p>
            <a:pPr>
              <a:defRPr/>
            </a:pPr>
            <a:endParaRPr lang="en-US" b="1" dirty="0"/>
          </a:p>
          <a:p>
            <a:pPr>
              <a:defRPr/>
            </a:pPr>
            <a:r>
              <a:rPr lang="en-US" b="1" dirty="0"/>
              <a:t>June 21, 2018 - Thursday, 10:00-12:00 PM</a:t>
            </a:r>
          </a:p>
          <a:p>
            <a:pPr marL="742950" lvl="2" indent="-285750">
              <a:buFont typeface="Wingdings" panose="05000000000000000000" pitchFamily="2" charset="2"/>
              <a:buChar char="§"/>
              <a:defRPr/>
            </a:pPr>
            <a:r>
              <a:rPr lang="en-US" dirty="0"/>
              <a:t>Project Portfolio Prioritization</a:t>
            </a:r>
          </a:p>
          <a:p>
            <a:pPr marL="742950" lvl="2" indent="-285750">
              <a:buFont typeface="Wingdings" panose="05000000000000000000" pitchFamily="2" charset="2"/>
              <a:buChar char="§"/>
              <a:defRPr/>
            </a:pPr>
            <a:endParaRPr lang="en-US" sz="1600" dirty="0"/>
          </a:p>
          <a:p>
            <a:pPr>
              <a:lnSpc>
                <a:spcPct val="80000"/>
              </a:lnSpc>
              <a:defRPr/>
            </a:pPr>
            <a:endParaRPr lang="en-US" b="1" dirty="0"/>
          </a:p>
          <a:p>
            <a:pPr lvl="1">
              <a:lnSpc>
                <a:spcPct val="90000"/>
              </a:lnSpc>
              <a:tabLst>
                <a:tab pos="457200" algn="l"/>
              </a:tabLst>
              <a:defRPr/>
            </a:pPr>
            <a:endParaRPr lang="en-US" sz="1600" dirty="0"/>
          </a:p>
          <a:p>
            <a:pPr marL="742950" lvl="1" indent="-285750">
              <a:lnSpc>
                <a:spcPct val="90000"/>
              </a:lnSpc>
              <a:spcBef>
                <a:spcPct val="20000"/>
              </a:spcBef>
              <a:buFont typeface="Arial" pitchFamily="34" charset="0"/>
              <a:buChar char="–"/>
              <a:tabLst>
                <a:tab pos="457200" algn="l"/>
              </a:tabLst>
              <a:defRPr/>
            </a:pPr>
            <a:endParaRPr lang="en-US" sz="1400" dirty="0"/>
          </a:p>
          <a:p>
            <a:pPr marL="742950" lvl="1" indent="-285750" fontAlgn="base">
              <a:lnSpc>
                <a:spcPct val="80000"/>
              </a:lnSpc>
              <a:spcBef>
                <a:spcPct val="20000"/>
              </a:spcBef>
              <a:spcAft>
                <a:spcPct val="0"/>
              </a:spcAft>
              <a:defRPr/>
            </a:pPr>
            <a:endParaRPr lang="en-US" sz="1400" kern="0" dirty="0"/>
          </a:p>
        </p:txBody>
      </p:sp>
    </p:spTree>
    <p:extLst>
      <p:ext uri="{BB962C8B-B14F-4D97-AF65-F5344CB8AC3E}">
        <p14:creationId xmlns:p14="http://schemas.microsoft.com/office/powerpoint/2010/main" val="39427164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858" y="398451"/>
            <a:ext cx="11891638" cy="5632311"/>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rPr>
              <a:t>Important Technology Changes Coming This Spring for Faculty</a:t>
            </a:r>
            <a:endParaRPr lang="en-US"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Loyola University Chicago is planning for a series of important technology changes that will occur throughout the spring semester.  As service offerings from our product and service providers have evolved over time, these changes are intended to retain technologies that are offering the most desirable and attractive features at the present time, and reduce duplicative technology solutions (and associated costs). Please review the changes listed below to learn about what the change is, the targeted timeline for each change, if and how you might be affected, and what you may need to do to prepare for the change.</a:t>
            </a:r>
          </a:p>
          <a:p>
            <a:r>
              <a:rPr lang="en-US" dirty="0">
                <a:latin typeface="Calibri" panose="020F0502020204030204" pitchFamily="34" charset="0"/>
                <a:ea typeface="Calibri" panose="020F0502020204030204" pitchFamily="34" charset="0"/>
              </a:rPr>
              <a:t> </a:t>
            </a:r>
          </a:p>
          <a:p>
            <a:r>
              <a:rPr lang="en-US" dirty="0">
                <a:latin typeface="Calibri" panose="020F0502020204030204" pitchFamily="34" charset="0"/>
                <a:ea typeface="Calibri" panose="020F0502020204030204" pitchFamily="34" charset="0"/>
              </a:rPr>
              <a:t>In short the following changes will occur beginning December 2017 through May 2018:</a:t>
            </a:r>
          </a:p>
          <a:p>
            <a:r>
              <a:rPr lang="en-US"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rPr>
              <a:t>Microsoft OneDrive will replace Box as Loyola’s cloud-based storage solution.  </a:t>
            </a:r>
            <a:r>
              <a:rPr lang="en-US" dirty="0">
                <a:latin typeface="Calibri" panose="020F0502020204030204" pitchFamily="34" charset="0"/>
                <a:ea typeface="Calibri" panose="020F0502020204030204" pitchFamily="34" charset="0"/>
              </a:rPr>
              <a:t>Go </a:t>
            </a:r>
            <a:r>
              <a:rPr lang="en-US" u="sng" dirty="0">
                <a:solidFill>
                  <a:srgbClr val="0563C1"/>
                </a:solidFill>
                <a:latin typeface="Calibri" panose="020F0502020204030204" pitchFamily="34" charset="0"/>
                <a:ea typeface="Calibri" panose="020F0502020204030204" pitchFamily="34" charset="0"/>
                <a:hlinkClick r:id="rId2"/>
              </a:rPr>
              <a:t>here </a:t>
            </a:r>
            <a:r>
              <a:rPr lang="en-US" dirty="0">
                <a:latin typeface="Calibri" panose="020F0502020204030204" pitchFamily="34" charset="0"/>
                <a:ea typeface="Calibri" panose="020F0502020204030204" pitchFamily="34" charset="0"/>
              </a:rPr>
              <a:t>to learn more about this change.</a:t>
            </a:r>
            <a:endParaRPr lang="en-US" sz="20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b="1"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err="1">
                <a:latin typeface="Calibri" panose="020F0502020204030204" pitchFamily="34" charset="0"/>
                <a:ea typeface="Calibri" panose="020F0502020204030204" pitchFamily="34" charset="0"/>
              </a:rPr>
              <a:t>Panopto</a:t>
            </a:r>
            <a:r>
              <a:rPr lang="en-US" b="1" dirty="0">
                <a:latin typeface="Calibri" panose="020F0502020204030204" pitchFamily="34" charset="0"/>
                <a:ea typeface="Calibri" panose="020F0502020204030204" pitchFamily="34" charset="0"/>
              </a:rPr>
              <a:t> will replace </a:t>
            </a:r>
            <a:r>
              <a:rPr lang="en-US" b="1" dirty="0" err="1">
                <a:latin typeface="Calibri" panose="020F0502020204030204" pitchFamily="34" charset="0"/>
                <a:ea typeface="Calibri" panose="020F0502020204030204" pitchFamily="34" charset="0"/>
              </a:rPr>
              <a:t>Kaltura</a:t>
            </a:r>
            <a:r>
              <a:rPr lang="en-US" b="1" dirty="0">
                <a:latin typeface="Calibri" panose="020F0502020204030204" pitchFamily="34" charset="0"/>
                <a:ea typeface="Calibri" panose="020F0502020204030204" pitchFamily="34" charset="0"/>
              </a:rPr>
              <a:t> as Loyola’s video repository and streaming service. </a:t>
            </a:r>
            <a:r>
              <a:rPr lang="en-US" dirty="0">
                <a:latin typeface="Calibri" panose="020F0502020204030204" pitchFamily="34" charset="0"/>
                <a:ea typeface="Calibri" panose="020F0502020204030204" pitchFamily="34" charset="0"/>
              </a:rPr>
              <a:t>Go </a:t>
            </a:r>
            <a:r>
              <a:rPr lang="en-US" u="sng" dirty="0">
                <a:solidFill>
                  <a:srgbClr val="0563C1"/>
                </a:solidFill>
                <a:latin typeface="Calibri" panose="020F0502020204030204" pitchFamily="34" charset="0"/>
                <a:ea typeface="Calibri" panose="020F0502020204030204" pitchFamily="34" charset="0"/>
                <a:hlinkClick r:id="rId3"/>
              </a:rPr>
              <a:t>here </a:t>
            </a:r>
            <a:r>
              <a:rPr lang="en-US" dirty="0">
                <a:latin typeface="Calibri" panose="020F0502020204030204" pitchFamily="34" charset="0"/>
                <a:ea typeface="Calibri" panose="020F0502020204030204" pitchFamily="34" charset="0"/>
              </a:rPr>
              <a:t>to learn more about this change.</a:t>
            </a:r>
            <a:endParaRPr lang="en-US" sz="20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b="1"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rPr>
              <a:t>Zoom will replace Adobe Connect as Loyola’s Web Conferencing and Online Synchronous Classroom solution. </a:t>
            </a:r>
            <a:r>
              <a:rPr lang="en-US" dirty="0">
                <a:latin typeface="Calibri" panose="020F0502020204030204" pitchFamily="34" charset="0"/>
                <a:ea typeface="Calibri" panose="020F0502020204030204" pitchFamily="34" charset="0"/>
              </a:rPr>
              <a:t>Go </a:t>
            </a:r>
            <a:r>
              <a:rPr lang="en-US" u="sng" dirty="0">
                <a:solidFill>
                  <a:srgbClr val="0563C1"/>
                </a:solidFill>
                <a:latin typeface="Calibri" panose="020F0502020204030204" pitchFamily="34" charset="0"/>
                <a:ea typeface="Calibri" panose="020F0502020204030204" pitchFamily="34" charset="0"/>
                <a:hlinkClick r:id="rId3"/>
              </a:rPr>
              <a:t>here</a:t>
            </a:r>
            <a:r>
              <a:rPr lang="en-US" dirty="0">
                <a:latin typeface="Calibri" panose="020F0502020204030204" pitchFamily="34" charset="0"/>
                <a:ea typeface="Calibri" panose="020F0502020204030204" pitchFamily="34" charset="0"/>
              </a:rPr>
              <a:t> to learn more about this change.</a:t>
            </a:r>
            <a:endParaRPr lang="en-US" sz="20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b="1"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rPr>
              <a:t>Sakai course sites greater than 2 years old will be deleted and a regular practice of deleting course sites greater than two years old will be instituted. </a:t>
            </a:r>
            <a:r>
              <a:rPr lang="en-US" dirty="0">
                <a:latin typeface="Calibri" panose="020F0502020204030204" pitchFamily="34" charset="0"/>
                <a:ea typeface="Calibri" panose="020F0502020204030204" pitchFamily="34" charset="0"/>
              </a:rPr>
              <a:t>Go </a:t>
            </a:r>
            <a:r>
              <a:rPr lang="en-US" u="sng" dirty="0">
                <a:solidFill>
                  <a:srgbClr val="0563C1"/>
                </a:solidFill>
                <a:latin typeface="Calibri" panose="020F0502020204030204" pitchFamily="34" charset="0"/>
                <a:ea typeface="Calibri" panose="020F0502020204030204" pitchFamily="34" charset="0"/>
                <a:hlinkClick r:id="rId3"/>
              </a:rPr>
              <a:t>here</a:t>
            </a:r>
            <a:r>
              <a:rPr lang="en-US" dirty="0">
                <a:latin typeface="Calibri" panose="020F0502020204030204" pitchFamily="34" charset="0"/>
                <a:ea typeface="Calibri" panose="020F0502020204030204" pitchFamily="34" charset="0"/>
              </a:rPr>
              <a:t> to learn more about this change.</a:t>
            </a:r>
            <a:endParaRPr lang="en-US" sz="20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6CF5DFBA-6043-4DDC-AC5B-9A157605548E}"/>
              </a:ext>
            </a:extLst>
          </p:cNvPr>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3</a:t>
            </a:fld>
            <a:endParaRPr lang="en-US" dirty="0"/>
          </a:p>
        </p:txBody>
      </p:sp>
    </p:spTree>
    <p:extLst>
      <p:ext uri="{BB962C8B-B14F-4D97-AF65-F5344CB8AC3E}">
        <p14:creationId xmlns:p14="http://schemas.microsoft.com/office/powerpoint/2010/main" val="7682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311" y="2543368"/>
            <a:ext cx="10189257" cy="4001305"/>
          </a:xfrm>
          <a:prstGeom prst="rect">
            <a:avLst/>
          </a:prstGeom>
        </p:spPr>
      </p:pic>
      <p:sp>
        <p:nvSpPr>
          <p:cNvPr id="2" name="Rectangle 1"/>
          <p:cNvSpPr/>
          <p:nvPr/>
        </p:nvSpPr>
        <p:spPr>
          <a:xfrm>
            <a:off x="290623" y="211017"/>
            <a:ext cx="11584634" cy="2123658"/>
          </a:xfrm>
          <a:prstGeom prst="rect">
            <a:avLst/>
          </a:prstGeom>
        </p:spPr>
        <p:txBody>
          <a:bodyPr wrap="square">
            <a:spAutoFit/>
          </a:bodyPr>
          <a:lstStyle/>
          <a:p>
            <a:r>
              <a:rPr lang="en-US" sz="2400" b="1" u="sng" dirty="0">
                <a:latin typeface="Calibri" panose="020F0502020204030204" pitchFamily="34" charset="0"/>
                <a:ea typeface="Calibri" panose="020F0502020204030204" pitchFamily="34" charset="0"/>
              </a:rPr>
              <a:t>Review and Communication</a:t>
            </a:r>
            <a:endParaRPr lang="en-US" sz="2400"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Presented to ITESC – September 20</a:t>
            </a:r>
            <a:r>
              <a:rPr lang="en-US" baseline="30000" dirty="0">
                <a:latin typeface="Calibri" panose="020F0502020204030204" pitchFamily="34" charset="0"/>
                <a:ea typeface="Calibri" panose="020F0502020204030204" pitchFamily="34" charset="0"/>
              </a:rPr>
              <a:t>th</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Presented to Council of Deans – October 17</a:t>
            </a:r>
            <a:r>
              <a:rPr lang="en-US" baseline="30000" dirty="0">
                <a:latin typeface="Calibri" panose="020F0502020204030204" pitchFamily="34" charset="0"/>
              </a:rPr>
              <a:t>th</a:t>
            </a: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Presented to Academic Technologies Committee (ATC) – November 8</a:t>
            </a:r>
            <a:r>
              <a:rPr lang="en-US" baseline="30000" dirty="0">
                <a:latin typeface="Calibri" panose="020F0502020204030204" pitchFamily="34" charset="0"/>
              </a:rPr>
              <a:t>th</a:t>
            </a: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Presented to Coordinating Committee for Blended and Online Learning (CCBOL) – November 29</a:t>
            </a:r>
            <a:r>
              <a:rPr lang="en-US" baseline="30000" dirty="0">
                <a:latin typeface="Calibri" panose="020F0502020204030204" pitchFamily="34" charset="0"/>
              </a:rPr>
              <a:t>th</a:t>
            </a: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Email to all faculty &amp; Posted on ITS Websites – December 8th </a:t>
            </a:r>
            <a:endParaRPr lang="en-US" dirty="0"/>
          </a:p>
        </p:txBody>
      </p:sp>
      <p:sp>
        <p:nvSpPr>
          <p:cNvPr id="5" name="Slide Number Placeholder 2">
            <a:extLst>
              <a:ext uri="{FF2B5EF4-FFF2-40B4-BE49-F238E27FC236}">
                <a16:creationId xmlns:a16="http://schemas.microsoft.com/office/drawing/2014/main" id="{777ED04A-AB0E-4B54-B1A6-AC1CDC491AFC}"/>
              </a:ext>
            </a:extLst>
          </p:cNvPr>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4</a:t>
            </a:fld>
            <a:endParaRPr lang="en-US" dirty="0"/>
          </a:p>
        </p:txBody>
      </p:sp>
    </p:spTree>
    <p:extLst>
      <p:ext uri="{BB962C8B-B14F-4D97-AF65-F5344CB8AC3E}">
        <p14:creationId xmlns:p14="http://schemas.microsoft.com/office/powerpoint/2010/main" val="416260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dirty="0"/>
              <a:t>Agenda</a:t>
            </a:r>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28675" name="Rectangle 4"/>
          <p:cNvSpPr>
            <a:spLocks noGrp="1" noChangeArrowheads="1"/>
          </p:cNvSpPr>
          <p:nvPr>
            <p:ph type="body" idx="1"/>
          </p:nvPr>
        </p:nvSpPr>
        <p:spPr bwMode="auto">
          <a:xfrm>
            <a:off x="698154" y="1097898"/>
            <a:ext cx="9368484" cy="5520626"/>
          </a:xfrm>
          <a:noFill/>
          <a:ln>
            <a:noFill/>
            <a:miter lim="800000"/>
            <a:headEnd/>
            <a:tailEnd/>
          </a:ln>
        </p:spPr>
        <p:txBody>
          <a:bodyPr vert="horz" wrap="square" lIns="91440" tIns="45720" rIns="91440" bIns="45720" numCol="1" rtlCol="0" anchor="t" anchorCtr="0" compatLnSpc="1">
            <a:prstTxWarp prst="textNoShape">
              <a:avLst/>
            </a:prstTxWarp>
            <a:normAutofit/>
          </a:bodyPr>
          <a:lstStyle/>
          <a:p>
            <a:pPr marL="0" indent="0">
              <a:buNone/>
            </a:pPr>
            <a:r>
              <a:rPr lang="en-US" dirty="0">
                <a:solidFill>
                  <a:schemeClr val="bg1">
                    <a:lumMod val="75000"/>
                  </a:schemeClr>
                </a:solidFill>
              </a:rPr>
              <a:t>Technology Changes for Spring 2018</a:t>
            </a:r>
          </a:p>
          <a:p>
            <a:pPr lvl="1"/>
            <a:r>
              <a:rPr lang="en-US" dirty="0">
                <a:solidFill>
                  <a:schemeClr val="bg1">
                    <a:lumMod val="75000"/>
                  </a:schemeClr>
                </a:solidFill>
              </a:rPr>
              <a:t>B. Montes, D. </a:t>
            </a:r>
            <a:r>
              <a:rPr lang="en-US" dirty="0" err="1">
                <a:solidFill>
                  <a:schemeClr val="bg1">
                    <a:lumMod val="75000"/>
                  </a:schemeClr>
                </a:solidFill>
              </a:rPr>
              <a:t>Vonder</a:t>
            </a:r>
            <a:r>
              <a:rPr lang="en-US" dirty="0">
                <a:solidFill>
                  <a:schemeClr val="bg1">
                    <a:lumMod val="75000"/>
                  </a:schemeClr>
                </a:solidFill>
              </a:rPr>
              <a:t> Heide</a:t>
            </a:r>
          </a:p>
          <a:p>
            <a:pPr marL="0" indent="0">
              <a:buNone/>
            </a:pPr>
            <a:endParaRPr lang="en-US" dirty="0"/>
          </a:p>
          <a:p>
            <a:pPr marL="0" indent="0">
              <a:buNone/>
            </a:pPr>
            <a:r>
              <a:rPr lang="en-US" dirty="0"/>
              <a:t>Student System Upgrade</a:t>
            </a:r>
          </a:p>
          <a:p>
            <a:pPr lvl="1"/>
            <a:r>
              <a:rPr lang="en-US" dirty="0"/>
              <a:t>K. Smith</a:t>
            </a:r>
          </a:p>
          <a:p>
            <a:pPr marL="0" indent="0">
              <a:buNone/>
            </a:pPr>
            <a:endParaRPr lang="en-US" dirty="0"/>
          </a:p>
          <a:p>
            <a:pPr marL="0" indent="0">
              <a:buNone/>
            </a:pPr>
            <a:r>
              <a:rPr lang="en-US" dirty="0">
                <a:solidFill>
                  <a:schemeClr val="bg1">
                    <a:lumMod val="75000"/>
                  </a:schemeClr>
                </a:solidFill>
              </a:rPr>
              <a:t>LUHS Upgrade to Workday</a:t>
            </a:r>
          </a:p>
          <a:p>
            <a:pPr lvl="1"/>
            <a:r>
              <a:rPr lang="en-US" dirty="0">
                <a:solidFill>
                  <a:schemeClr val="bg1">
                    <a:lumMod val="75000"/>
                  </a:schemeClr>
                </a:solidFill>
              </a:rPr>
              <a:t>J. Sibenaller</a:t>
            </a:r>
          </a:p>
          <a:p>
            <a:pPr marL="0" indent="0">
              <a:buNone/>
            </a:pPr>
            <a:endParaRPr lang="en-US" dirty="0">
              <a:solidFill>
                <a:schemeClr val="bg1">
                  <a:lumMod val="75000"/>
                </a:schemeClr>
              </a:solidFill>
            </a:endParaRPr>
          </a:p>
          <a:p>
            <a:pPr marL="0" indent="0">
              <a:buNone/>
            </a:pPr>
            <a:r>
              <a:rPr lang="en-US" dirty="0">
                <a:solidFill>
                  <a:schemeClr val="bg1">
                    <a:lumMod val="75000"/>
                  </a:schemeClr>
                </a:solidFill>
              </a:rPr>
              <a:t>ITS Project Portfolio Prioritization</a:t>
            </a:r>
          </a:p>
          <a:p>
            <a:pPr lvl="1"/>
            <a:r>
              <a:rPr lang="en-US" dirty="0">
                <a:solidFill>
                  <a:schemeClr val="bg1">
                    <a:lumMod val="75000"/>
                  </a:schemeClr>
                </a:solidFill>
              </a:rPr>
              <a:t>S. Malisch, J. Sibenaller</a:t>
            </a:r>
          </a:p>
          <a:p>
            <a:pPr marL="0" indent="0">
              <a:buNone/>
            </a:pPr>
            <a:endParaRPr lang="en-US" dirty="0"/>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sp>
        <p:nvSpPr>
          <p:cNvPr id="8"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5</a:t>
            </a:fld>
            <a:endParaRPr lang="en-US" dirty="0"/>
          </a:p>
        </p:txBody>
      </p:sp>
    </p:spTree>
    <p:extLst>
      <p:ext uri="{BB962C8B-B14F-4D97-AF65-F5344CB8AC3E}">
        <p14:creationId xmlns:p14="http://schemas.microsoft.com/office/powerpoint/2010/main" val="17861386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5C5CF6B-A19D-4551-A70F-E52B87B296B7}"/>
              </a:ext>
            </a:extLst>
          </p:cNvPr>
          <p:cNvSpPr>
            <a:spLocks noGrp="1" noChangeArrowheads="1"/>
          </p:cNvSpPr>
          <p:nvPr>
            <p:ph type="title" idx="4294967295"/>
          </p:nvPr>
        </p:nvSpPr>
        <p:spPr bwMode="auto">
          <a:xfrm>
            <a:off x="841248" y="228600"/>
            <a:ext cx="9144000" cy="1143000"/>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t>CS 9.2 Upgrade Milestones</a:t>
            </a:r>
          </a:p>
        </p:txBody>
      </p:sp>
      <p:cxnSp>
        <p:nvCxnSpPr>
          <p:cNvPr id="6" name="AutoShape 3">
            <a:extLst>
              <a:ext uri="{FF2B5EF4-FFF2-40B4-BE49-F238E27FC236}">
                <a16:creationId xmlns:a16="http://schemas.microsoft.com/office/drawing/2014/main" id="{12C1E57B-9AB1-4032-9224-DB7878B0FEED}"/>
              </a:ext>
            </a:extLst>
          </p:cNvPr>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pic>
        <p:nvPicPr>
          <p:cNvPr id="7" name="Picture 6">
            <a:extLst>
              <a:ext uri="{FF2B5EF4-FFF2-40B4-BE49-F238E27FC236}">
                <a16:creationId xmlns:a16="http://schemas.microsoft.com/office/drawing/2014/main" id="{127C9A03-8907-4230-BDB4-A0BB7FAA9278}"/>
              </a:ext>
            </a:extLst>
          </p:cNvPr>
          <p:cNvPicPr>
            <a:picLocks noChangeAspect="1"/>
          </p:cNvPicPr>
          <p:nvPr/>
        </p:nvPicPr>
        <p:blipFill>
          <a:blip r:embed="rId2"/>
          <a:stretch>
            <a:fillRect/>
          </a:stretch>
        </p:blipFill>
        <p:spPr>
          <a:xfrm>
            <a:off x="928557" y="977576"/>
            <a:ext cx="10298031" cy="5815110"/>
          </a:xfrm>
          <a:prstGeom prst="rect">
            <a:avLst/>
          </a:prstGeom>
        </p:spPr>
      </p:pic>
      <p:sp>
        <p:nvSpPr>
          <p:cNvPr id="8" name="Slide Number Placeholder 2">
            <a:extLst>
              <a:ext uri="{FF2B5EF4-FFF2-40B4-BE49-F238E27FC236}">
                <a16:creationId xmlns:a16="http://schemas.microsoft.com/office/drawing/2014/main" id="{B763F093-0BE4-40C6-AFD4-545B731A21DA}"/>
              </a:ext>
            </a:extLst>
          </p:cNvPr>
          <p:cNvSpPr txBox="1">
            <a:spLocks/>
          </p:cNvSpPr>
          <p:nvPr/>
        </p:nvSpPr>
        <p:spPr>
          <a:xfrm>
            <a:off x="395002" y="63339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6</a:t>
            </a:fld>
            <a:endParaRPr lang="en-US" dirty="0"/>
          </a:p>
        </p:txBody>
      </p:sp>
    </p:spTree>
    <p:extLst>
      <p:ext uri="{BB962C8B-B14F-4D97-AF65-F5344CB8AC3E}">
        <p14:creationId xmlns:p14="http://schemas.microsoft.com/office/powerpoint/2010/main" val="341753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dirty="0"/>
              <a:t>Agenda</a:t>
            </a:r>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28675" name="Rectangle 4"/>
          <p:cNvSpPr>
            <a:spLocks noGrp="1" noChangeArrowheads="1"/>
          </p:cNvSpPr>
          <p:nvPr>
            <p:ph type="body" idx="1"/>
          </p:nvPr>
        </p:nvSpPr>
        <p:spPr bwMode="auto">
          <a:xfrm>
            <a:off x="698154" y="1097898"/>
            <a:ext cx="9368484" cy="5520626"/>
          </a:xfrm>
          <a:noFill/>
          <a:ln>
            <a:noFill/>
            <a:miter lim="800000"/>
            <a:headEnd/>
            <a:tailEnd/>
          </a:ln>
        </p:spPr>
        <p:txBody>
          <a:bodyPr vert="horz" wrap="square" lIns="91440" tIns="45720" rIns="91440" bIns="45720" numCol="1" rtlCol="0" anchor="t" anchorCtr="0" compatLnSpc="1">
            <a:prstTxWarp prst="textNoShape">
              <a:avLst/>
            </a:prstTxWarp>
            <a:normAutofit/>
          </a:bodyPr>
          <a:lstStyle/>
          <a:p>
            <a:pPr marL="0" indent="0">
              <a:buNone/>
            </a:pPr>
            <a:r>
              <a:rPr lang="en-US" dirty="0">
                <a:solidFill>
                  <a:schemeClr val="bg1">
                    <a:lumMod val="75000"/>
                  </a:schemeClr>
                </a:solidFill>
              </a:rPr>
              <a:t>Technology Changes for Spring 2018</a:t>
            </a:r>
          </a:p>
          <a:p>
            <a:pPr lvl="1"/>
            <a:r>
              <a:rPr lang="en-US" dirty="0">
                <a:solidFill>
                  <a:schemeClr val="bg1">
                    <a:lumMod val="75000"/>
                  </a:schemeClr>
                </a:solidFill>
              </a:rPr>
              <a:t>B. Montes, D. </a:t>
            </a:r>
            <a:r>
              <a:rPr lang="en-US" dirty="0" err="1">
                <a:solidFill>
                  <a:schemeClr val="bg1">
                    <a:lumMod val="75000"/>
                  </a:schemeClr>
                </a:solidFill>
              </a:rPr>
              <a:t>Vonder</a:t>
            </a:r>
            <a:r>
              <a:rPr lang="en-US" dirty="0">
                <a:solidFill>
                  <a:schemeClr val="bg1">
                    <a:lumMod val="75000"/>
                  </a:schemeClr>
                </a:solidFill>
              </a:rPr>
              <a:t> Heide</a:t>
            </a:r>
          </a:p>
          <a:p>
            <a:pPr marL="0" indent="0">
              <a:buNone/>
            </a:pPr>
            <a:endParaRPr lang="en-US" dirty="0">
              <a:solidFill>
                <a:schemeClr val="bg1">
                  <a:lumMod val="75000"/>
                </a:schemeClr>
              </a:solidFill>
            </a:endParaRPr>
          </a:p>
          <a:p>
            <a:pPr marL="0" indent="0">
              <a:buNone/>
            </a:pPr>
            <a:r>
              <a:rPr lang="en-US" dirty="0">
                <a:solidFill>
                  <a:schemeClr val="bg1">
                    <a:lumMod val="75000"/>
                  </a:schemeClr>
                </a:solidFill>
              </a:rPr>
              <a:t>Student System Upgrade</a:t>
            </a:r>
          </a:p>
          <a:p>
            <a:pPr lvl="1"/>
            <a:r>
              <a:rPr lang="en-US" dirty="0">
                <a:solidFill>
                  <a:schemeClr val="bg1">
                    <a:lumMod val="75000"/>
                  </a:schemeClr>
                </a:solidFill>
              </a:rPr>
              <a:t>K. Smith</a:t>
            </a:r>
          </a:p>
          <a:p>
            <a:pPr marL="0" indent="0">
              <a:buNone/>
            </a:pPr>
            <a:endParaRPr lang="en-US" dirty="0"/>
          </a:p>
          <a:p>
            <a:pPr marL="0" indent="0">
              <a:buNone/>
            </a:pPr>
            <a:r>
              <a:rPr lang="en-US" dirty="0"/>
              <a:t>LUHS Upgrade to Workday</a:t>
            </a:r>
          </a:p>
          <a:p>
            <a:pPr lvl="1"/>
            <a:r>
              <a:rPr lang="en-US" dirty="0"/>
              <a:t>J. Sibenaller</a:t>
            </a:r>
          </a:p>
          <a:p>
            <a:pPr marL="0" indent="0">
              <a:buNone/>
            </a:pPr>
            <a:endParaRPr lang="en-US" dirty="0"/>
          </a:p>
          <a:p>
            <a:pPr marL="0" indent="0">
              <a:buNone/>
            </a:pPr>
            <a:r>
              <a:rPr lang="en-US" dirty="0">
                <a:solidFill>
                  <a:schemeClr val="bg1">
                    <a:lumMod val="75000"/>
                  </a:schemeClr>
                </a:solidFill>
              </a:rPr>
              <a:t>ITS Project Portfolio Prioritization</a:t>
            </a:r>
          </a:p>
          <a:p>
            <a:pPr lvl="1"/>
            <a:r>
              <a:rPr lang="en-US" dirty="0">
                <a:solidFill>
                  <a:schemeClr val="bg1">
                    <a:lumMod val="75000"/>
                  </a:schemeClr>
                </a:solidFill>
              </a:rPr>
              <a:t>S. Malisch, J. Sibenaller</a:t>
            </a:r>
          </a:p>
          <a:p>
            <a:pPr marL="0" indent="0">
              <a:buNone/>
            </a:pPr>
            <a:endParaRPr lang="en-US" dirty="0"/>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910" y="5813426"/>
            <a:ext cx="2152650" cy="876300"/>
          </a:xfrm>
          <a:prstGeom prst="rect">
            <a:avLst/>
          </a:prstGeom>
        </p:spPr>
      </p:pic>
      <p:sp>
        <p:nvSpPr>
          <p:cNvPr id="8"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7</a:t>
            </a:fld>
            <a:endParaRPr lang="en-US" dirty="0"/>
          </a:p>
        </p:txBody>
      </p:sp>
    </p:spTree>
    <p:extLst>
      <p:ext uri="{BB962C8B-B14F-4D97-AF65-F5344CB8AC3E}">
        <p14:creationId xmlns:p14="http://schemas.microsoft.com/office/powerpoint/2010/main" val="31549383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US" sz="3100" dirty="0"/>
              <a:t>LUHS Upgrade to Workday-Project Risks and Remaining Tasks for LUC</a:t>
            </a:r>
            <a:r>
              <a:rPr lang="en-US" dirty="0"/>
              <a:t/>
            </a:r>
            <a:br>
              <a:rPr lang="en-US" dirty="0"/>
            </a:br>
            <a:endParaRPr lang="en-US" dirty="0"/>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8" name="Slide Number Placeholder 2"/>
          <p:cNvSpPr txBox="1">
            <a:spLocks/>
          </p:cNvSpPr>
          <p:nvPr/>
        </p:nvSpPr>
        <p:spPr>
          <a:xfrm>
            <a:off x="39969" y="638498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8</a:t>
            </a:fld>
            <a:endParaRPr lang="en-US" dirty="0"/>
          </a:p>
        </p:txBody>
      </p:sp>
      <p:sp>
        <p:nvSpPr>
          <p:cNvPr id="2" name="TextBox 1"/>
          <p:cNvSpPr txBox="1"/>
          <p:nvPr/>
        </p:nvSpPr>
        <p:spPr>
          <a:xfrm>
            <a:off x="731520" y="1101272"/>
            <a:ext cx="11162294" cy="5386090"/>
          </a:xfrm>
          <a:prstGeom prst="rect">
            <a:avLst/>
          </a:prstGeom>
          <a:noFill/>
        </p:spPr>
        <p:txBody>
          <a:bodyPr wrap="square" rtlCol="0">
            <a:spAutoFit/>
          </a:bodyPr>
          <a:lstStyle/>
          <a:p>
            <a:pPr lvl="0">
              <a:spcAft>
                <a:spcPts val="1200"/>
              </a:spcAft>
            </a:pPr>
            <a:r>
              <a:rPr lang="en-US" u="sng" dirty="0" smtClean="0"/>
              <a:t>Project Health</a:t>
            </a:r>
          </a:p>
          <a:p>
            <a:pPr marL="285750" lvl="0" indent="-285750">
              <a:spcAft>
                <a:spcPts val="1200"/>
              </a:spcAft>
              <a:buFont typeface="Arial" panose="020B0604020202020204" pitchFamily="34" charset="0"/>
              <a:buChar char="•"/>
            </a:pPr>
            <a:r>
              <a:rPr lang="en-US" dirty="0" smtClean="0"/>
              <a:t>The project health is critical or </a:t>
            </a:r>
            <a:r>
              <a:rPr lang="en-US" b="1" dirty="0" smtClean="0">
                <a:solidFill>
                  <a:srgbClr val="FF0000"/>
                </a:solidFill>
              </a:rPr>
              <a:t>red</a:t>
            </a:r>
            <a:r>
              <a:rPr lang="en-US" dirty="0" smtClean="0"/>
              <a:t>.  We have multiple concerns, high risk and we are </a:t>
            </a:r>
            <a:r>
              <a:rPr lang="en-US" smtClean="0"/>
              <a:t>off target.</a:t>
            </a:r>
            <a:endParaRPr lang="en-US" dirty="0" smtClean="0"/>
          </a:p>
          <a:p>
            <a:pPr marL="285750" lvl="0" indent="-285750">
              <a:spcAft>
                <a:spcPts val="1200"/>
              </a:spcAft>
              <a:buFont typeface="Arial" panose="020B0604020202020204" pitchFamily="34" charset="0"/>
              <a:buChar char="•"/>
            </a:pPr>
            <a:endParaRPr lang="en-US" dirty="0"/>
          </a:p>
          <a:p>
            <a:pPr lvl="0">
              <a:spcAft>
                <a:spcPts val="1200"/>
              </a:spcAft>
            </a:pPr>
            <a:r>
              <a:rPr lang="en-US" u="sng" dirty="0" smtClean="0"/>
              <a:t>Issues/Risks</a:t>
            </a:r>
          </a:p>
          <a:p>
            <a:pPr marL="285750" lvl="0" indent="-285750">
              <a:spcAft>
                <a:spcPts val="1200"/>
              </a:spcAft>
              <a:buFont typeface="Arial" panose="020B0604020202020204" pitchFamily="34" charset="0"/>
              <a:buChar char="•"/>
            </a:pPr>
            <a:r>
              <a:rPr lang="en-US" dirty="0" smtClean="0"/>
              <a:t>Interfaces are </a:t>
            </a:r>
            <a:r>
              <a:rPr lang="en-US" dirty="0"/>
              <a:t>still being </a:t>
            </a:r>
            <a:r>
              <a:rPr lang="en-US" dirty="0" smtClean="0"/>
              <a:t>tested. </a:t>
            </a:r>
          </a:p>
          <a:p>
            <a:pPr marL="285750" lvl="0" indent="-285750">
              <a:spcAft>
                <a:spcPts val="1200"/>
              </a:spcAft>
              <a:buFont typeface="Arial" panose="020B0604020202020204" pitchFamily="34" charset="0"/>
              <a:buChar char="•"/>
            </a:pPr>
            <a:r>
              <a:rPr lang="en-US" dirty="0" smtClean="0"/>
              <a:t>Data </a:t>
            </a:r>
            <a:r>
              <a:rPr lang="en-US" dirty="0"/>
              <a:t>mapping and translation discussions are ongoing.  </a:t>
            </a:r>
            <a:endParaRPr lang="en-US" dirty="0" smtClean="0"/>
          </a:p>
          <a:p>
            <a:pPr marL="285750" lvl="0" indent="-285750">
              <a:spcAft>
                <a:spcPts val="1200"/>
              </a:spcAft>
              <a:buFont typeface="Arial" panose="020B0604020202020204" pitchFamily="34" charset="0"/>
              <a:buChar char="•"/>
            </a:pPr>
            <a:r>
              <a:rPr lang="en-US" dirty="0" smtClean="0"/>
              <a:t>We </a:t>
            </a:r>
            <a:r>
              <a:rPr lang="en-US" dirty="0"/>
              <a:t>are also missing several data mappers, specifically for ID’s, departments and earnings/deduction codes. </a:t>
            </a:r>
            <a:endParaRPr lang="en-US" dirty="0" smtClean="0"/>
          </a:p>
          <a:p>
            <a:pPr marL="285750" lvl="0" indent="-285750">
              <a:spcAft>
                <a:spcPts val="1200"/>
              </a:spcAft>
              <a:buFont typeface="Arial" panose="020B0604020202020204" pitchFamily="34" charset="0"/>
              <a:buChar char="•"/>
            </a:pPr>
            <a:r>
              <a:rPr lang="en-US" dirty="0" smtClean="0"/>
              <a:t>HSD is </a:t>
            </a:r>
            <a:r>
              <a:rPr lang="en-US" dirty="0"/>
              <a:t>awaiting clarification on issues with two of the data files.</a:t>
            </a:r>
          </a:p>
          <a:p>
            <a:pPr marL="285750" lvl="0" indent="-285750">
              <a:spcAft>
                <a:spcPts val="1200"/>
              </a:spcAft>
              <a:buFont typeface="Arial" panose="020B0604020202020204" pitchFamily="34" charset="0"/>
              <a:buChar char="•"/>
            </a:pPr>
            <a:r>
              <a:rPr lang="en-US" dirty="0"/>
              <a:t>Training of LUC staff in Finance &amp; HR is ongoing. </a:t>
            </a:r>
            <a:endParaRPr lang="en-US" dirty="0" smtClean="0"/>
          </a:p>
          <a:p>
            <a:pPr marL="285750" lvl="0" indent="-285750">
              <a:spcAft>
                <a:spcPts val="1200"/>
              </a:spcAft>
              <a:buFont typeface="Arial" panose="020B0604020202020204" pitchFamily="34" charset="0"/>
              <a:buChar char="•"/>
            </a:pPr>
            <a:r>
              <a:rPr lang="en-US" dirty="0" smtClean="0"/>
              <a:t>Our </a:t>
            </a:r>
            <a:r>
              <a:rPr lang="en-US" dirty="0"/>
              <a:t>understanding of the test data is unclear or it is partially incomplete. </a:t>
            </a:r>
            <a:endParaRPr lang="en-US" dirty="0" smtClean="0"/>
          </a:p>
          <a:p>
            <a:pPr marL="285750" lvl="0" indent="-285750">
              <a:spcAft>
                <a:spcPts val="1200"/>
              </a:spcAft>
              <a:buFont typeface="Arial" panose="020B0604020202020204" pitchFamily="34" charset="0"/>
              <a:buChar char="•"/>
            </a:pPr>
            <a:r>
              <a:rPr lang="en-US" dirty="0" smtClean="0"/>
              <a:t>If </a:t>
            </a:r>
            <a:r>
              <a:rPr lang="en-US" dirty="0"/>
              <a:t>LUHS goes live on 12/24 we will need to keep Trinity focused on completing our remaining project tasks before they work on/move on to their next project. They may also will be distracted by post live support items.  </a:t>
            </a:r>
          </a:p>
          <a:p>
            <a:pPr marL="285750" lvl="0" indent="-285750">
              <a:spcAft>
                <a:spcPts val="1200"/>
              </a:spcAft>
              <a:buFont typeface="Arial" panose="020B0604020202020204" pitchFamily="34" charset="0"/>
              <a:buChar char="•"/>
            </a:pPr>
            <a:r>
              <a:rPr lang="en-US" dirty="0"/>
              <a:t>Manual processes are being suggested in lieu of automated </a:t>
            </a:r>
            <a:r>
              <a:rPr lang="en-US" dirty="0" smtClean="0"/>
              <a:t>solutions. </a:t>
            </a:r>
            <a:endParaRPr lang="en-US" dirty="0"/>
          </a:p>
        </p:txBody>
      </p:sp>
    </p:spTree>
    <p:extLst>
      <p:ext uri="{BB962C8B-B14F-4D97-AF65-F5344CB8AC3E}">
        <p14:creationId xmlns:p14="http://schemas.microsoft.com/office/powerpoint/2010/main" val="12159029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838200" y="225160"/>
            <a:ext cx="10515600" cy="978489"/>
          </a:xfrm>
          <a:solidFill>
            <a:srgbClr val="FFFFFF"/>
          </a:solid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US" sz="3100" dirty="0"/>
              <a:t>LUHS Upgrade to Workday-Project Risks and Remaining Tasks for LUC</a:t>
            </a:r>
            <a:r>
              <a:rPr lang="en-US" dirty="0"/>
              <a:t/>
            </a:r>
            <a:br>
              <a:rPr lang="en-US" dirty="0"/>
            </a:br>
            <a:endParaRPr lang="en-US" dirty="0"/>
          </a:p>
        </p:txBody>
      </p:sp>
      <p:cxnSp>
        <p:nvCxnSpPr>
          <p:cNvPr id="28674" name="AutoShape 3"/>
          <p:cNvCxnSpPr>
            <a:cxnSpLocks noChangeShapeType="1"/>
          </p:cNvCxnSpPr>
          <p:nvPr/>
        </p:nvCxnSpPr>
        <p:spPr bwMode="auto">
          <a:xfrm>
            <a:off x="731520" y="909725"/>
            <a:ext cx="10607040" cy="0"/>
          </a:xfrm>
          <a:prstGeom prst="straightConnector1">
            <a:avLst/>
          </a:prstGeom>
          <a:noFill/>
          <a:ln w="41275">
            <a:solidFill>
              <a:srgbClr val="990033"/>
            </a:solidFill>
            <a:round/>
            <a:headEnd/>
            <a:tailEnd/>
          </a:ln>
        </p:spPr>
      </p:cxnSp>
      <p:sp>
        <p:nvSpPr>
          <p:cNvPr id="8" name="Slide Number Placeholder 2"/>
          <p:cNvSpPr txBox="1">
            <a:spLocks/>
          </p:cNvSpPr>
          <p:nvPr/>
        </p:nvSpPr>
        <p:spPr>
          <a:xfrm>
            <a:off x="730904" y="632460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CF70E0D-80FA-46DA-A92E-9C9CB11FB563}" type="slidenum">
              <a:rPr lang="en-US"/>
              <a:t>9</a:t>
            </a:fld>
            <a:endParaRPr lang="en-US" dirty="0"/>
          </a:p>
        </p:txBody>
      </p:sp>
      <p:pic>
        <p:nvPicPr>
          <p:cNvPr id="6" name="Picture 5"/>
          <p:cNvPicPr>
            <a:picLocks noChangeAspect="1"/>
          </p:cNvPicPr>
          <p:nvPr/>
        </p:nvPicPr>
        <p:blipFill>
          <a:blip r:embed="rId3"/>
          <a:stretch>
            <a:fillRect/>
          </a:stretch>
        </p:blipFill>
        <p:spPr>
          <a:xfrm>
            <a:off x="0" y="1014597"/>
            <a:ext cx="11921705" cy="4257751"/>
          </a:xfrm>
          <a:prstGeom prst="rect">
            <a:avLst/>
          </a:prstGeom>
        </p:spPr>
      </p:pic>
    </p:spTree>
    <p:extLst>
      <p:ext uri="{BB962C8B-B14F-4D97-AF65-F5344CB8AC3E}">
        <p14:creationId xmlns:p14="http://schemas.microsoft.com/office/powerpoint/2010/main" val="4366954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532</Words>
  <Application>Microsoft Office PowerPoint</Application>
  <PresentationFormat>Widescreen</PresentationFormat>
  <Paragraphs>199</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Wingdings</vt:lpstr>
      <vt:lpstr>Office Theme</vt:lpstr>
      <vt:lpstr>ITS Executive Steering Committee (ITESC)</vt:lpstr>
      <vt:lpstr>Agenda</vt:lpstr>
      <vt:lpstr>PowerPoint Presentation</vt:lpstr>
      <vt:lpstr>PowerPoint Presentation</vt:lpstr>
      <vt:lpstr>Agenda</vt:lpstr>
      <vt:lpstr>CS 9.2 Upgrade Milestones</vt:lpstr>
      <vt:lpstr>Agenda</vt:lpstr>
      <vt:lpstr>LUHS Upgrade to Workday-Project Risks and Remaining Tasks for LUC </vt:lpstr>
      <vt:lpstr>LUHS Upgrade to Workday-Project Risks and Remaining Tasks for LUC </vt:lpstr>
      <vt:lpstr>LUHS Upgrade to Workday-Project Risks and Remaining Tasks for LUC </vt:lpstr>
      <vt:lpstr>Agenda</vt:lpstr>
      <vt:lpstr>Plan of Record Tracking</vt:lpstr>
      <vt:lpstr>Project Sizing Trend</vt:lpstr>
      <vt:lpstr>Completed Project Forecast</vt:lpstr>
      <vt:lpstr>Capacity Estimates</vt:lpstr>
      <vt:lpstr>Portfolio Growth Details</vt:lpstr>
      <vt:lpstr>ITS Project Portfolio Impact</vt:lpstr>
      <vt:lpstr>PowerPoint Presentation</vt:lpstr>
      <vt:lpstr>PowerPoint Presentation</vt:lpstr>
      <vt:lpstr>PowerPoint Presentation</vt:lpstr>
      <vt:lpstr>2018 ITESC Schedule</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Sibenaller, Jim</dc:creator>
  <cp:lastModifiedBy>Sibenaller, Jim</cp:lastModifiedBy>
  <cp:revision>347</cp:revision>
  <cp:lastPrinted>2017-06-13T15:18:12Z</cp:lastPrinted>
  <dcterms:created xsi:type="dcterms:W3CDTF">2014-07-16T21:29:06Z</dcterms:created>
  <dcterms:modified xsi:type="dcterms:W3CDTF">2017-12-11T20:42:26Z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CB4E5403-19B1-4400-9D3E-E7745105A8FC</vt:lpwstr>
  </property>
  <property fmtid="{D5CDD505-2E9C-101B-9397-08002B2CF9AE}" pid="3" name="ArticulatePath">
    <vt:lpwstr>ITESC Agenda and Materials 09-20-2017</vt:lpwstr>
  </property>
</Properties>
</file>